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93" r:id="rId2"/>
    <p:sldId id="257" r:id="rId3"/>
    <p:sldId id="276" r:id="rId4"/>
    <p:sldId id="277" r:id="rId5"/>
    <p:sldId id="278" r:id="rId6"/>
    <p:sldId id="279" r:id="rId7"/>
    <p:sldId id="280" r:id="rId8"/>
    <p:sldId id="281" r:id="rId9"/>
    <p:sldId id="282" r:id="rId10"/>
    <p:sldId id="283" r:id="rId11"/>
    <p:sldId id="284" r:id="rId12"/>
    <p:sldId id="292" r:id="rId13"/>
    <p:sldId id="275" r:id="rId14"/>
    <p:sldId id="273" r:id="rId15"/>
    <p:sldId id="285" r:id="rId16"/>
    <p:sldId id="286" r:id="rId17"/>
    <p:sldId id="287" r:id="rId18"/>
    <p:sldId id="288" r:id="rId19"/>
    <p:sldId id="261" r:id="rId20"/>
    <p:sldId id="268" r:id="rId21"/>
    <p:sldId id="269" r:id="rId22"/>
    <p:sldId id="270" r:id="rId23"/>
    <p:sldId id="289" r:id="rId24"/>
    <p:sldId id="290" r:id="rId25"/>
    <p:sldId id="291" r:id="rId26"/>
    <p:sldId id="267"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AF82"/>
    <a:srgbClr val="003EF4"/>
    <a:srgbClr val="ED7D31"/>
    <a:srgbClr val="FFC000"/>
    <a:srgbClr val="047954"/>
    <a:srgbClr val="1869A6"/>
    <a:srgbClr val="336E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E91E61-5FE7-4D59-BCBA-49207CE4319D}" v="15" dt="2025-12-06T19:40:58.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1" d="100"/>
          <a:sy n="71" d="100"/>
        </p:scale>
        <p:origin x="105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6ACFF9D-85EC-8A25-EC0B-EBCE4B6F3327}"/>
            </a:ext>
          </a:extLst>
        </p:cNvPr>
        <p:cNvGrpSpPr/>
        <p:nvPr/>
      </p:nvGrpSpPr>
      <p:grpSpPr>
        <a:xfrm>
          <a:off x="0" y="0"/>
          <a:ext cx="0" cy="0"/>
          <a:chOff x="0" y="0"/>
          <a:chExt cx="0" cy="0"/>
        </a:xfrm>
      </p:grpSpPr>
      <p:sp>
        <p:nvSpPr>
          <p:cNvPr id="102" name="Google Shape;102;p1:notes">
            <a:extLst>
              <a:ext uri="{FF2B5EF4-FFF2-40B4-BE49-F238E27FC236}">
                <a16:creationId xmlns:a16="http://schemas.microsoft.com/office/drawing/2014/main" id="{22821DDC-1BB8-753E-B78D-F403D09422B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a:extLst>
              <a:ext uri="{FF2B5EF4-FFF2-40B4-BE49-F238E27FC236}">
                <a16:creationId xmlns:a16="http://schemas.microsoft.com/office/drawing/2014/main" id="{EE3EC35E-B442-BB2C-82EB-68F1FCAD4A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213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2D875D1A-51AE-3177-B27A-8854BD15E212}"/>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5723CE51-1D2C-493B-3C62-87A56189CC8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4E6C2829-5235-25E8-F00A-C904B3CFF7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6512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C4B2B45-BCCA-ECB5-4F3B-0BA2EDBE81A6}"/>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93418C23-63CE-58F3-914E-ABB33F0621F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F9FB290E-B00C-C28E-8738-A49D2B9700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478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656BE47-16AA-7310-94A9-BF41D229EAC6}"/>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27100002-3BB3-0701-5F65-9F03848D0EA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DF8206A1-3D8C-3ADA-3E12-F3B1F719A9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9475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1">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2">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pic>
        <p:nvPicPr>
          <p:cNvPr id="13" name="Google Shape;13;p13"/>
          <p:cNvPicPr preferRelativeResize="0"/>
          <p:nvPr/>
        </p:nvPicPr>
        <p:blipFill rotWithShape="1">
          <a:blip r:embed="rId13">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a:lstStyle/>
          <a:p>
            <a:endParaRPr lang="en-US"/>
          </a:p>
        </p:txBody>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01B23035-23F9-0958-3367-CA94608D31D1}"/>
            </a:ext>
          </a:extLst>
        </p:cNvPr>
        <p:cNvGrpSpPr/>
        <p:nvPr/>
      </p:nvGrpSpPr>
      <p:grpSpPr>
        <a:xfrm>
          <a:off x="0" y="0"/>
          <a:ext cx="0" cy="0"/>
          <a:chOff x="0" y="0"/>
          <a:chExt cx="0" cy="0"/>
        </a:xfrm>
      </p:grpSpPr>
      <p:sp>
        <p:nvSpPr>
          <p:cNvPr id="105" name="Google Shape;105;p1">
            <a:extLst>
              <a:ext uri="{FF2B5EF4-FFF2-40B4-BE49-F238E27FC236}">
                <a16:creationId xmlns:a16="http://schemas.microsoft.com/office/drawing/2014/main" id="{477950FB-8BEB-712F-66AE-B8B3564FC6C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r>
              <a:rPr lang="en-US" dirty="0"/>
              <a:t>11/30/25</a:t>
            </a:r>
          </a:p>
        </p:txBody>
      </p:sp>
      <p:sp>
        <p:nvSpPr>
          <p:cNvPr id="107" name="Google Shape;107;p1">
            <a:extLst>
              <a:ext uri="{FF2B5EF4-FFF2-40B4-BE49-F238E27FC236}">
                <a16:creationId xmlns:a16="http://schemas.microsoft.com/office/drawing/2014/main" id="{B1A0DC12-7163-104D-47D4-37256E7460D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110" name="Google Shape;110;p1">
            <a:extLst>
              <a:ext uri="{FF2B5EF4-FFF2-40B4-BE49-F238E27FC236}">
                <a16:creationId xmlns:a16="http://schemas.microsoft.com/office/drawing/2014/main" id="{E7E86285-4A39-BD56-3121-CA1ADE673E1E}"/>
              </a:ext>
            </a:extLst>
          </p:cNvPr>
          <p:cNvPicPr preferRelativeResize="0"/>
          <p:nvPr/>
        </p:nvPicPr>
        <p:blipFill>
          <a:blip r:embed="rId3"/>
          <a:srcRect/>
          <a:stretch/>
        </p:blipFill>
        <p:spPr>
          <a:xfrm>
            <a:off x="9010943" y="6291124"/>
            <a:ext cx="1362250" cy="365125"/>
          </a:xfrm>
          <a:prstGeom prst="rect">
            <a:avLst/>
          </a:prstGeom>
          <a:noFill/>
          <a:ln>
            <a:noFill/>
          </a:ln>
        </p:spPr>
      </p:pic>
      <p:sp>
        <p:nvSpPr>
          <p:cNvPr id="3" name="TextBox 2">
            <a:extLst>
              <a:ext uri="{FF2B5EF4-FFF2-40B4-BE49-F238E27FC236}">
                <a16:creationId xmlns:a16="http://schemas.microsoft.com/office/drawing/2014/main" id="{DDFDE6F8-F89A-642A-7E30-E7EA079D2274}"/>
              </a:ext>
            </a:extLst>
          </p:cNvPr>
          <p:cNvSpPr txBox="1"/>
          <p:nvPr/>
        </p:nvSpPr>
        <p:spPr>
          <a:xfrm>
            <a:off x="1359790" y="2386694"/>
            <a:ext cx="9209104" cy="2308324"/>
          </a:xfrm>
          <a:prstGeom prst="rect">
            <a:avLst/>
          </a:prstGeom>
          <a:noFill/>
        </p:spPr>
        <p:txBody>
          <a:bodyPr wrap="square">
            <a:spAutoFit/>
          </a:bodyPr>
          <a:lstStyle/>
          <a:p>
            <a:pPr algn="ctr">
              <a:buNone/>
            </a:pPr>
            <a:r>
              <a:rPr lang="en-GB" sz="7200" b="1" dirty="0"/>
              <a:t>Manufacturing</a:t>
            </a:r>
          </a:p>
          <a:p>
            <a:pPr algn="ctr">
              <a:buNone/>
            </a:pPr>
            <a:r>
              <a:rPr lang="en-GB" sz="7200" b="1" dirty="0"/>
              <a:t> Downtime</a:t>
            </a:r>
            <a:endParaRPr lang="en-GB" sz="7200" b="1" dirty="0">
              <a:solidFill>
                <a:srgbClr val="047954"/>
              </a:solidFill>
            </a:endParaRPr>
          </a:p>
        </p:txBody>
      </p:sp>
    </p:spTree>
    <p:extLst>
      <p:ext uri="{BB962C8B-B14F-4D97-AF65-F5344CB8AC3E}">
        <p14:creationId xmlns:p14="http://schemas.microsoft.com/office/powerpoint/2010/main" val="239330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down)">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wipe(down)">
                                      <p:cBhvr>
                                        <p:cTn id="1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B258E5-E270-1E76-87A8-877054DEC3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TextBox 3">
            <a:extLst>
              <a:ext uri="{FF2B5EF4-FFF2-40B4-BE49-F238E27FC236}">
                <a16:creationId xmlns:a16="http://schemas.microsoft.com/office/drawing/2014/main" id="{2F59297D-89BD-9318-7811-3F70DBE34F00}"/>
              </a:ext>
            </a:extLst>
          </p:cNvPr>
          <p:cNvSpPr txBox="1"/>
          <p:nvPr/>
        </p:nvSpPr>
        <p:spPr>
          <a:xfrm>
            <a:off x="1465730" y="415669"/>
            <a:ext cx="5193254" cy="830997"/>
          </a:xfrm>
          <a:prstGeom prst="rect">
            <a:avLst/>
          </a:prstGeom>
          <a:noFill/>
        </p:spPr>
        <p:txBody>
          <a:bodyPr wrap="square">
            <a:spAutoFit/>
          </a:bodyPr>
          <a:lstStyle/>
          <a:p>
            <a:r>
              <a:rPr lang="en-US" sz="4800" b="1" dirty="0">
                <a:solidFill>
                  <a:srgbClr val="003EF4"/>
                </a:solidFill>
              </a:rPr>
              <a:t>Data Cleaning</a:t>
            </a:r>
          </a:p>
        </p:txBody>
      </p:sp>
      <p:sp>
        <p:nvSpPr>
          <p:cNvPr id="6" name="TextBox 5">
            <a:extLst>
              <a:ext uri="{FF2B5EF4-FFF2-40B4-BE49-F238E27FC236}">
                <a16:creationId xmlns:a16="http://schemas.microsoft.com/office/drawing/2014/main" id="{209BC77D-2191-52A7-1226-5482E5F2978B}"/>
              </a:ext>
            </a:extLst>
          </p:cNvPr>
          <p:cNvSpPr txBox="1"/>
          <p:nvPr/>
        </p:nvSpPr>
        <p:spPr>
          <a:xfrm>
            <a:off x="1455420" y="1373552"/>
            <a:ext cx="9281159" cy="523220"/>
          </a:xfrm>
          <a:prstGeom prst="rect">
            <a:avLst/>
          </a:prstGeom>
          <a:noFill/>
        </p:spPr>
        <p:txBody>
          <a:bodyPr wrap="square">
            <a:spAutoFit/>
          </a:bodyPr>
          <a:lstStyle/>
          <a:p>
            <a:r>
              <a:rPr lang="en-US" dirty="0"/>
              <a:t>Transforming raw, often imperfect data into a reliable dataset is crucial for accurate analysis and meaningful insights.</a:t>
            </a:r>
          </a:p>
        </p:txBody>
      </p:sp>
      <p:sp>
        <p:nvSpPr>
          <p:cNvPr id="3" name="Flowchart: Card 2">
            <a:extLst>
              <a:ext uri="{FF2B5EF4-FFF2-40B4-BE49-F238E27FC236}">
                <a16:creationId xmlns:a16="http://schemas.microsoft.com/office/drawing/2014/main" id="{8E2FB4F7-F50E-9366-ED53-C8E5F1936B75}"/>
              </a:ext>
            </a:extLst>
          </p:cNvPr>
          <p:cNvSpPr/>
          <p:nvPr/>
        </p:nvSpPr>
        <p:spPr>
          <a:xfrm>
            <a:off x="6688568" y="4517685"/>
            <a:ext cx="2687166" cy="1499959"/>
          </a:xfrm>
          <a:prstGeom prst="flowChartPunchedCar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Achieve 100% Clean Dataset</a:t>
            </a:r>
          </a:p>
          <a:p>
            <a:pPr>
              <a:buNone/>
            </a:pPr>
            <a:r>
              <a:rPr lang="en-US" b="1" dirty="0"/>
              <a:t>Our goal is a completely scrubbed dataset, providing a solid foundation for robust modeling and analysis.</a:t>
            </a:r>
          </a:p>
          <a:p>
            <a:pPr algn="ctr"/>
            <a:endParaRPr lang="en-US" dirty="0"/>
          </a:p>
        </p:txBody>
      </p:sp>
      <p:sp>
        <p:nvSpPr>
          <p:cNvPr id="5" name="Flowchart: Card 4">
            <a:extLst>
              <a:ext uri="{FF2B5EF4-FFF2-40B4-BE49-F238E27FC236}">
                <a16:creationId xmlns:a16="http://schemas.microsoft.com/office/drawing/2014/main" id="{11D22B33-675A-78BD-4579-BA82475E0C80}"/>
              </a:ext>
            </a:extLst>
          </p:cNvPr>
          <p:cNvSpPr/>
          <p:nvPr/>
        </p:nvSpPr>
        <p:spPr>
          <a:xfrm>
            <a:off x="3154679" y="4517684"/>
            <a:ext cx="2687166" cy="1499959"/>
          </a:xfrm>
          <a:prstGeom prst="flowChartPunchedCar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Unify Downtime Reasons</a:t>
            </a:r>
          </a:p>
          <a:p>
            <a:pPr>
              <a:buNone/>
            </a:pPr>
            <a:r>
              <a:rPr lang="en-US" b="1" dirty="0"/>
              <a:t>Consolidating varied descriptions into standardized categories for clearer root cause analysis.</a:t>
            </a:r>
          </a:p>
          <a:p>
            <a:pPr algn="ctr"/>
            <a:endParaRPr lang="en-US" dirty="0"/>
          </a:p>
        </p:txBody>
      </p:sp>
      <p:sp>
        <p:nvSpPr>
          <p:cNvPr id="7" name="Flowchart: Card 6">
            <a:extLst>
              <a:ext uri="{FF2B5EF4-FFF2-40B4-BE49-F238E27FC236}">
                <a16:creationId xmlns:a16="http://schemas.microsoft.com/office/drawing/2014/main" id="{2D5CA73D-06ED-05EC-75A7-851EC0F5463A}"/>
              </a:ext>
            </a:extLst>
          </p:cNvPr>
          <p:cNvSpPr/>
          <p:nvPr/>
        </p:nvSpPr>
        <p:spPr>
          <a:xfrm>
            <a:off x="8359590" y="2340315"/>
            <a:ext cx="2687166" cy="1499959"/>
          </a:xfrm>
          <a:prstGeom prst="flowChartPunchedCard">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ln w="0"/>
                <a:solidFill>
                  <a:schemeClr val="bg1"/>
                </a:solidFill>
                <a:effectLst>
                  <a:outerShdw blurRad="38100" dist="19050" dir="2700000" algn="tl" rotWithShape="0">
                    <a:schemeClr val="dk1">
                      <a:alpha val="40000"/>
                    </a:schemeClr>
                  </a:outerShdw>
                </a:effectLst>
              </a:rPr>
              <a:t>    Standardize Timestamps</a:t>
            </a:r>
          </a:p>
          <a:p>
            <a:pPr>
              <a:buNone/>
            </a:pPr>
            <a:r>
              <a:rPr lang="en-US" b="1" dirty="0">
                <a:ln w="0"/>
                <a:solidFill>
                  <a:schemeClr val="bg1"/>
                </a:solidFill>
                <a:effectLst>
                  <a:outerShdw blurRad="38100" dist="19050" dir="2700000" algn="tl" rotWithShape="0">
                    <a:schemeClr val="dk1">
                      <a:alpha val="40000"/>
                    </a:schemeClr>
                  </a:outerShdw>
                </a:effectLst>
              </a:rPr>
              <a:t>Ensuring consistent date and time formats across all data sources for accurate sequencing and duration calculations.</a:t>
            </a:r>
          </a:p>
          <a:p>
            <a:pPr algn="ctr"/>
            <a:endParaRPr lang="en-US" dirty="0">
              <a:ln w="0"/>
              <a:solidFill>
                <a:schemeClr val="bg1"/>
              </a:solidFill>
              <a:effectLst>
                <a:outerShdw blurRad="38100" dist="19050" dir="2700000" algn="tl" rotWithShape="0">
                  <a:schemeClr val="dk1">
                    <a:alpha val="40000"/>
                  </a:schemeClr>
                </a:outerShdw>
              </a:effectLst>
            </a:endParaRPr>
          </a:p>
        </p:txBody>
      </p:sp>
      <p:sp>
        <p:nvSpPr>
          <p:cNvPr id="9" name="Flowchart: Card 8">
            <a:extLst>
              <a:ext uri="{FF2B5EF4-FFF2-40B4-BE49-F238E27FC236}">
                <a16:creationId xmlns:a16="http://schemas.microsoft.com/office/drawing/2014/main" id="{412E22C3-6E7B-C1DF-306E-1C763DD30729}"/>
              </a:ext>
            </a:extLst>
          </p:cNvPr>
          <p:cNvSpPr/>
          <p:nvPr/>
        </p:nvSpPr>
        <p:spPr>
          <a:xfrm>
            <a:off x="1465730" y="2340314"/>
            <a:ext cx="2687166" cy="1527264"/>
          </a:xfrm>
          <a:prstGeom prst="flowChartPunchedCar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ln w="0"/>
                <a:solidFill>
                  <a:schemeClr val="bg1"/>
                </a:solidFill>
                <a:effectLst>
                  <a:outerShdw blurRad="38100" dist="19050" dir="2700000" algn="tl" rotWithShape="0">
                    <a:schemeClr val="dk1">
                      <a:alpha val="40000"/>
                    </a:schemeClr>
                  </a:outerShdw>
                </a:effectLst>
              </a:rPr>
              <a:t>Remove Duplicates</a:t>
            </a:r>
          </a:p>
          <a:p>
            <a:pPr>
              <a:buNone/>
            </a:pPr>
            <a:r>
              <a:rPr lang="en-US" b="1" dirty="0">
                <a:ln w="0"/>
                <a:solidFill>
                  <a:schemeClr val="bg1"/>
                </a:solidFill>
                <a:effectLst>
                  <a:outerShdw blurRad="38100" dist="19050" dir="2700000" algn="tl" rotWithShape="0">
                    <a:schemeClr val="dk1">
                      <a:alpha val="40000"/>
                    </a:schemeClr>
                  </a:outerShdw>
                </a:effectLst>
              </a:rPr>
              <a:t>Eliminating redundant entries to prevent skewed calculations and reporting</a:t>
            </a:r>
          </a:p>
          <a:p>
            <a:pPr algn="ctr"/>
            <a:endParaRPr lang="en-US" dirty="0">
              <a:ln w="0"/>
              <a:solidFill>
                <a:schemeClr val="bg1"/>
              </a:solidFill>
              <a:effectLst>
                <a:outerShdw blurRad="38100" dist="19050" dir="2700000" algn="tl" rotWithShape="0">
                  <a:schemeClr val="dk1">
                    <a:alpha val="40000"/>
                  </a:schemeClr>
                </a:outerShdw>
              </a:effectLst>
            </a:endParaRPr>
          </a:p>
        </p:txBody>
      </p:sp>
      <p:sp>
        <p:nvSpPr>
          <p:cNvPr id="10" name="Flowchart: Card 9">
            <a:extLst>
              <a:ext uri="{FF2B5EF4-FFF2-40B4-BE49-F238E27FC236}">
                <a16:creationId xmlns:a16="http://schemas.microsoft.com/office/drawing/2014/main" id="{8570B745-3A3B-203D-465A-B01393CF55FF}"/>
              </a:ext>
            </a:extLst>
          </p:cNvPr>
          <p:cNvSpPr/>
          <p:nvPr/>
        </p:nvSpPr>
        <p:spPr>
          <a:xfrm>
            <a:off x="4891143" y="2340314"/>
            <a:ext cx="2687166" cy="1527264"/>
          </a:xfrm>
          <a:prstGeom prst="flowChartPunchedCard">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ln w="0"/>
                <a:solidFill>
                  <a:schemeClr val="bg1"/>
                </a:solidFill>
                <a:effectLst>
                  <a:outerShdw blurRad="38100" dist="19050" dir="2700000" algn="tl" rotWithShape="0">
                    <a:schemeClr val="dk1">
                      <a:alpha val="40000"/>
                    </a:schemeClr>
                  </a:outerShdw>
                </a:effectLst>
              </a:rPr>
              <a:t>Fix Missing Values</a:t>
            </a:r>
          </a:p>
          <a:p>
            <a:pPr>
              <a:buNone/>
            </a:pPr>
            <a:r>
              <a:rPr lang="en-US" b="1" dirty="0">
                <a:ln w="0"/>
                <a:solidFill>
                  <a:schemeClr val="bg1"/>
                </a:solidFill>
                <a:effectLst>
                  <a:outerShdw blurRad="38100" dist="19050" dir="2700000" algn="tl" rotWithShape="0">
                    <a:schemeClr val="dk1">
                      <a:alpha val="40000"/>
                    </a:schemeClr>
                  </a:outerShdw>
                </a:effectLst>
              </a:rPr>
              <a:t>Implementing strategies like imputation or deletion to address gaps in critical data fields.</a:t>
            </a:r>
          </a:p>
          <a:p>
            <a:pPr algn="ctr"/>
            <a:endParaRPr lang="en-US"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1962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animBg="1"/>
      <p:bldP spid="5" grpId="0" animBg="1"/>
      <p:bldP spid="7"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DBC2C4-C229-74B2-EB2E-48F9D642A7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TextBox 3">
            <a:extLst>
              <a:ext uri="{FF2B5EF4-FFF2-40B4-BE49-F238E27FC236}">
                <a16:creationId xmlns:a16="http://schemas.microsoft.com/office/drawing/2014/main" id="{0AA3C41D-534D-D2B9-83D4-F549D1EF6E23}"/>
              </a:ext>
            </a:extLst>
          </p:cNvPr>
          <p:cNvSpPr txBox="1"/>
          <p:nvPr/>
        </p:nvSpPr>
        <p:spPr>
          <a:xfrm>
            <a:off x="1433456" y="319504"/>
            <a:ext cx="7177144" cy="707886"/>
          </a:xfrm>
          <a:prstGeom prst="rect">
            <a:avLst/>
          </a:prstGeom>
          <a:noFill/>
        </p:spPr>
        <p:txBody>
          <a:bodyPr wrap="square">
            <a:spAutoFit/>
          </a:bodyPr>
          <a:lstStyle/>
          <a:p>
            <a:r>
              <a:rPr lang="en-US" sz="4000" b="1" dirty="0">
                <a:solidFill>
                  <a:srgbClr val="003EF4"/>
                </a:solidFill>
              </a:rPr>
              <a:t>Data Cleaning: Python code</a:t>
            </a:r>
          </a:p>
        </p:txBody>
      </p:sp>
      <p:pic>
        <p:nvPicPr>
          <p:cNvPr id="5" name="Picture 4" descr="A computer screen with a black background&#10;&#10;AI-generated content may be incorrect.">
            <a:extLst>
              <a:ext uri="{FF2B5EF4-FFF2-40B4-BE49-F238E27FC236}">
                <a16:creationId xmlns:a16="http://schemas.microsoft.com/office/drawing/2014/main" id="{F4D8D66B-C0D2-215B-5EE8-5DF3DDE23315}"/>
              </a:ext>
            </a:extLst>
          </p:cNvPr>
          <p:cNvPicPr>
            <a:picLocks noChangeAspect="1"/>
          </p:cNvPicPr>
          <p:nvPr/>
        </p:nvPicPr>
        <p:blipFill>
          <a:blip r:embed="rId2"/>
          <a:stretch>
            <a:fillRect/>
          </a:stretch>
        </p:blipFill>
        <p:spPr>
          <a:xfrm>
            <a:off x="1294090" y="1210192"/>
            <a:ext cx="8418058" cy="2945119"/>
          </a:xfrm>
          <a:prstGeom prst="rect">
            <a:avLst/>
          </a:prstGeom>
        </p:spPr>
      </p:pic>
      <p:pic>
        <p:nvPicPr>
          <p:cNvPr id="7" name="Picture 6" descr="A black rectangle with white text&#10;&#10;AI-generated content may be incorrect.">
            <a:extLst>
              <a:ext uri="{FF2B5EF4-FFF2-40B4-BE49-F238E27FC236}">
                <a16:creationId xmlns:a16="http://schemas.microsoft.com/office/drawing/2014/main" id="{8B536800-4CA0-5086-31A5-6EBBEDF44E04}"/>
              </a:ext>
            </a:extLst>
          </p:cNvPr>
          <p:cNvPicPr>
            <a:picLocks noChangeAspect="1"/>
          </p:cNvPicPr>
          <p:nvPr/>
        </p:nvPicPr>
        <p:blipFill>
          <a:blip r:embed="rId3"/>
          <a:stretch>
            <a:fillRect/>
          </a:stretch>
        </p:blipFill>
        <p:spPr>
          <a:xfrm>
            <a:off x="1294090" y="4256884"/>
            <a:ext cx="8418058" cy="1927669"/>
          </a:xfrm>
          <a:prstGeom prst="rect">
            <a:avLst/>
          </a:prstGeom>
        </p:spPr>
      </p:pic>
    </p:spTree>
    <p:extLst>
      <p:ext uri="{BB962C8B-B14F-4D97-AF65-F5344CB8AC3E}">
        <p14:creationId xmlns:p14="http://schemas.microsoft.com/office/powerpoint/2010/main" val="145259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8E205E-5E7A-34D4-B9AC-920090F156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9" name="Picture 8" descr="A screen shot of a computer program&#10;&#10;AI-generated content may be incorrect.">
            <a:extLst>
              <a:ext uri="{FF2B5EF4-FFF2-40B4-BE49-F238E27FC236}">
                <a16:creationId xmlns:a16="http://schemas.microsoft.com/office/drawing/2014/main" id="{4EEC9F00-89D5-3417-4C6C-C9F3C5DCBAB7}"/>
              </a:ext>
            </a:extLst>
          </p:cNvPr>
          <p:cNvPicPr>
            <a:picLocks noChangeAspect="1"/>
          </p:cNvPicPr>
          <p:nvPr/>
        </p:nvPicPr>
        <p:blipFill>
          <a:blip r:embed="rId2"/>
          <a:stretch>
            <a:fillRect/>
          </a:stretch>
        </p:blipFill>
        <p:spPr>
          <a:xfrm>
            <a:off x="1331089" y="403626"/>
            <a:ext cx="4764911" cy="4249397"/>
          </a:xfrm>
          <a:prstGeom prst="rect">
            <a:avLst/>
          </a:prstGeom>
        </p:spPr>
      </p:pic>
      <p:pic>
        <p:nvPicPr>
          <p:cNvPr id="11" name="Picture 10" descr="A screen shot of a computer&#10;&#10;AI-generated content may be incorrect.">
            <a:extLst>
              <a:ext uri="{FF2B5EF4-FFF2-40B4-BE49-F238E27FC236}">
                <a16:creationId xmlns:a16="http://schemas.microsoft.com/office/drawing/2014/main" id="{C3496EE4-7A26-8CDC-C4A8-AB262527E098}"/>
              </a:ext>
            </a:extLst>
          </p:cNvPr>
          <p:cNvPicPr>
            <a:picLocks noChangeAspect="1"/>
          </p:cNvPicPr>
          <p:nvPr/>
        </p:nvPicPr>
        <p:blipFill>
          <a:blip r:embed="rId3"/>
          <a:stretch>
            <a:fillRect/>
          </a:stretch>
        </p:blipFill>
        <p:spPr>
          <a:xfrm>
            <a:off x="895188" y="4797396"/>
            <a:ext cx="5200812" cy="1411299"/>
          </a:xfrm>
          <a:prstGeom prst="rect">
            <a:avLst/>
          </a:prstGeom>
        </p:spPr>
      </p:pic>
      <p:pic>
        <p:nvPicPr>
          <p:cNvPr id="13" name="Picture 12" descr="A black screen with white text&#10;&#10;AI-generated content may be incorrect.">
            <a:extLst>
              <a:ext uri="{FF2B5EF4-FFF2-40B4-BE49-F238E27FC236}">
                <a16:creationId xmlns:a16="http://schemas.microsoft.com/office/drawing/2014/main" id="{263F36CC-31EB-36B8-27AE-0B954B35F141}"/>
              </a:ext>
            </a:extLst>
          </p:cNvPr>
          <p:cNvPicPr>
            <a:picLocks noChangeAspect="1"/>
          </p:cNvPicPr>
          <p:nvPr/>
        </p:nvPicPr>
        <p:blipFill>
          <a:blip r:embed="rId4"/>
          <a:stretch>
            <a:fillRect/>
          </a:stretch>
        </p:blipFill>
        <p:spPr>
          <a:xfrm>
            <a:off x="6269869" y="2407534"/>
            <a:ext cx="5594182" cy="1021466"/>
          </a:xfrm>
          <a:prstGeom prst="rect">
            <a:avLst/>
          </a:prstGeom>
        </p:spPr>
      </p:pic>
      <p:pic>
        <p:nvPicPr>
          <p:cNvPr id="17" name="Picture 16" descr="A screen shot of a computer program&#10;&#10;AI-generated content may be incorrect.">
            <a:extLst>
              <a:ext uri="{FF2B5EF4-FFF2-40B4-BE49-F238E27FC236}">
                <a16:creationId xmlns:a16="http://schemas.microsoft.com/office/drawing/2014/main" id="{5A03017B-134C-AD62-4E94-4B1541926243}"/>
              </a:ext>
            </a:extLst>
          </p:cNvPr>
          <p:cNvPicPr>
            <a:picLocks noChangeAspect="1"/>
          </p:cNvPicPr>
          <p:nvPr/>
        </p:nvPicPr>
        <p:blipFill>
          <a:blip r:embed="rId5"/>
          <a:stretch>
            <a:fillRect/>
          </a:stretch>
        </p:blipFill>
        <p:spPr>
          <a:xfrm>
            <a:off x="6315196" y="3539333"/>
            <a:ext cx="5548855" cy="2669362"/>
          </a:xfrm>
          <a:prstGeom prst="rect">
            <a:avLst/>
          </a:prstGeom>
        </p:spPr>
      </p:pic>
      <p:pic>
        <p:nvPicPr>
          <p:cNvPr id="19" name="Picture 18" descr="A screen shot of a computer&#10;&#10;AI-generated content may be incorrect.">
            <a:extLst>
              <a:ext uri="{FF2B5EF4-FFF2-40B4-BE49-F238E27FC236}">
                <a16:creationId xmlns:a16="http://schemas.microsoft.com/office/drawing/2014/main" id="{F03A8F70-B22B-39BA-75A7-CBA00B3D7308}"/>
              </a:ext>
            </a:extLst>
          </p:cNvPr>
          <p:cNvPicPr>
            <a:picLocks noChangeAspect="1"/>
          </p:cNvPicPr>
          <p:nvPr/>
        </p:nvPicPr>
        <p:blipFill>
          <a:blip r:embed="rId6"/>
          <a:stretch>
            <a:fillRect/>
          </a:stretch>
        </p:blipFill>
        <p:spPr>
          <a:xfrm>
            <a:off x="6263915" y="1024668"/>
            <a:ext cx="5600136" cy="1218791"/>
          </a:xfrm>
          <a:prstGeom prst="rect">
            <a:avLst/>
          </a:prstGeom>
        </p:spPr>
      </p:pic>
    </p:spTree>
    <p:extLst>
      <p:ext uri="{BB962C8B-B14F-4D97-AF65-F5344CB8AC3E}">
        <p14:creationId xmlns:p14="http://schemas.microsoft.com/office/powerpoint/2010/main" val="37177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68ED8-FE53-C1C7-5B7D-357CC27D37B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089348-C95A-BFBB-A6D8-F4B07BC00AD5}"/>
              </a:ext>
            </a:extLst>
          </p:cNvPr>
          <p:cNvSpPr>
            <a:spLocks noGrp="1"/>
          </p:cNvSpPr>
          <p:nvPr>
            <p:ph type="title"/>
          </p:nvPr>
        </p:nvSpPr>
        <p:spPr>
          <a:xfrm>
            <a:off x="4486401" y="212484"/>
            <a:ext cx="3678653" cy="941286"/>
          </a:xfrm>
        </p:spPr>
        <p:txBody>
          <a:bodyPr>
            <a:normAutofit/>
          </a:bodyPr>
          <a:lstStyle/>
          <a:p>
            <a:r>
              <a:rPr lang="en-GB" sz="5400" b="1" dirty="0">
                <a:solidFill>
                  <a:srgbClr val="003EF4"/>
                </a:solidFill>
                <a:latin typeface="+mj-lt"/>
              </a:rPr>
              <a:t>Planning</a:t>
            </a:r>
          </a:p>
        </p:txBody>
      </p:sp>
      <p:sp>
        <p:nvSpPr>
          <p:cNvPr id="5" name="Slide Number Placeholder 4">
            <a:extLst>
              <a:ext uri="{FF2B5EF4-FFF2-40B4-BE49-F238E27FC236}">
                <a16:creationId xmlns:a16="http://schemas.microsoft.com/office/drawing/2014/main" id="{23FD6461-A4F1-4754-D0EF-13A2247FF5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grpSp>
        <p:nvGrpSpPr>
          <p:cNvPr id="3" name="Group 2">
            <a:extLst>
              <a:ext uri="{FF2B5EF4-FFF2-40B4-BE49-F238E27FC236}">
                <a16:creationId xmlns:a16="http://schemas.microsoft.com/office/drawing/2014/main" id="{259B2D42-FAA6-18EB-D896-E5A89F3421AF}"/>
              </a:ext>
            </a:extLst>
          </p:cNvPr>
          <p:cNvGrpSpPr/>
          <p:nvPr/>
        </p:nvGrpSpPr>
        <p:grpSpPr>
          <a:xfrm>
            <a:off x="1944738" y="1153770"/>
            <a:ext cx="8302523" cy="5026971"/>
            <a:chOff x="1944738" y="1050942"/>
            <a:chExt cx="8302523" cy="5026971"/>
          </a:xfrm>
        </p:grpSpPr>
        <p:pic>
          <p:nvPicPr>
            <p:cNvPr id="10" name="Picture 9" descr=" ">
              <a:extLst>
                <a:ext uri="{FF2B5EF4-FFF2-40B4-BE49-F238E27FC236}">
                  <a16:creationId xmlns:a16="http://schemas.microsoft.com/office/drawing/2014/main" id="{2AD0F6AE-B07F-9745-4FC0-18FD3964AD5A}"/>
                </a:ext>
              </a:extLst>
            </p:cNvPr>
            <p:cNvPicPr>
              <a:picLocks noChangeAspect="1"/>
            </p:cNvPicPr>
            <p:nvPr/>
          </p:nvPicPr>
          <p:blipFill>
            <a:blip r:embed="rId2"/>
            <a:srcRect/>
            <a:stretch/>
          </p:blipFill>
          <p:spPr>
            <a:xfrm>
              <a:off x="1944738" y="1050942"/>
              <a:ext cx="8302523" cy="5026971"/>
            </a:xfrm>
            <a:prstGeom prst="rect">
              <a:avLst/>
            </a:prstGeom>
          </p:spPr>
        </p:pic>
        <p:sp>
          <p:nvSpPr>
            <p:cNvPr id="2" name="TextBox 1">
              <a:extLst>
                <a:ext uri="{FF2B5EF4-FFF2-40B4-BE49-F238E27FC236}">
                  <a16:creationId xmlns:a16="http://schemas.microsoft.com/office/drawing/2014/main" id="{0767A6AF-9F20-AA38-814A-336F94D67ED1}"/>
                </a:ext>
              </a:extLst>
            </p:cNvPr>
            <p:cNvSpPr txBox="1"/>
            <p:nvPr/>
          </p:nvSpPr>
          <p:spPr>
            <a:xfrm>
              <a:off x="9057042" y="2947598"/>
              <a:ext cx="925158" cy="261610"/>
            </a:xfrm>
            <a:prstGeom prst="rect">
              <a:avLst/>
            </a:prstGeom>
            <a:noFill/>
          </p:spPr>
          <p:txBody>
            <a:bodyPr wrap="square" rtlCol="0">
              <a:spAutoFit/>
            </a:bodyPr>
            <a:lstStyle/>
            <a:p>
              <a:r>
                <a:rPr lang="en-US" sz="1100" b="1" dirty="0" err="1">
                  <a:solidFill>
                    <a:srgbClr val="FF0000"/>
                  </a:solidFill>
                </a:rPr>
                <a:t>calender</a:t>
              </a:r>
              <a:endParaRPr lang="en-US" sz="1100" b="1" dirty="0">
                <a:solidFill>
                  <a:srgbClr val="FF0000"/>
                </a:solidFill>
              </a:endParaRPr>
            </a:p>
          </p:txBody>
        </p:sp>
      </p:grpSp>
    </p:spTree>
    <p:extLst>
      <p:ext uri="{BB962C8B-B14F-4D97-AF65-F5344CB8AC3E}">
        <p14:creationId xmlns:p14="http://schemas.microsoft.com/office/powerpoint/2010/main" val="151812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B05DF-8106-E440-C87B-4D440E5DBFC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E44B1C-6854-7E50-E001-08A4CED20683}"/>
              </a:ext>
            </a:extLst>
          </p:cNvPr>
          <p:cNvSpPr>
            <a:spLocks noGrp="1"/>
          </p:cNvSpPr>
          <p:nvPr>
            <p:ph type="title"/>
          </p:nvPr>
        </p:nvSpPr>
        <p:spPr>
          <a:xfrm>
            <a:off x="1523813" y="262933"/>
            <a:ext cx="6939116" cy="941286"/>
          </a:xfrm>
        </p:spPr>
        <p:txBody>
          <a:bodyPr/>
          <a:lstStyle/>
          <a:p>
            <a:r>
              <a:rPr lang="en-GB" b="1" dirty="0">
                <a:solidFill>
                  <a:srgbClr val="003EF4"/>
                </a:solidFill>
                <a:latin typeface="+mj-lt"/>
              </a:rPr>
              <a:t>Data Structure </a:t>
            </a:r>
          </a:p>
        </p:txBody>
      </p:sp>
      <p:sp>
        <p:nvSpPr>
          <p:cNvPr id="7" name="Text Placeholder 6">
            <a:extLst>
              <a:ext uri="{FF2B5EF4-FFF2-40B4-BE49-F238E27FC236}">
                <a16:creationId xmlns:a16="http://schemas.microsoft.com/office/drawing/2014/main" id="{1DD66E73-35DA-2628-5C63-066FA67BE967}"/>
              </a:ext>
            </a:extLst>
          </p:cNvPr>
          <p:cNvSpPr>
            <a:spLocks noGrp="1"/>
          </p:cNvSpPr>
          <p:nvPr>
            <p:ph type="body" idx="1"/>
          </p:nvPr>
        </p:nvSpPr>
        <p:spPr>
          <a:xfrm>
            <a:off x="219632" y="1904078"/>
            <a:ext cx="4028768" cy="4220346"/>
          </a:xfrm>
        </p:spPr>
        <p:txBody>
          <a:bodyPr>
            <a:normAutofit/>
          </a:bodyPr>
          <a:lstStyle/>
          <a:p>
            <a:r>
              <a:rPr lang="en-GB" sz="2400" b="1" dirty="0">
                <a:latin typeface="+mj-lt"/>
              </a:rPr>
              <a:t>Key Entities:</a:t>
            </a:r>
            <a:endParaRPr lang="en-GB" sz="2400" dirty="0">
              <a:latin typeface="+mj-lt"/>
            </a:endParaRPr>
          </a:p>
          <a:p>
            <a:pPr lvl="1"/>
            <a:r>
              <a:rPr lang="en-GB" dirty="0">
                <a:solidFill>
                  <a:srgbClr val="047954"/>
                </a:solidFill>
                <a:latin typeface="+mj-lt"/>
              </a:rPr>
              <a:t>Machines.</a:t>
            </a:r>
          </a:p>
          <a:p>
            <a:pPr lvl="1"/>
            <a:r>
              <a:rPr lang="en-GB" dirty="0" err="1">
                <a:solidFill>
                  <a:srgbClr val="047954"/>
                </a:solidFill>
                <a:latin typeface="+mj-lt"/>
              </a:rPr>
              <a:t>Downtime_reasons</a:t>
            </a:r>
            <a:r>
              <a:rPr lang="en-GB" dirty="0">
                <a:solidFill>
                  <a:srgbClr val="047954"/>
                </a:solidFill>
                <a:latin typeface="+mj-lt"/>
              </a:rPr>
              <a:t>.</a:t>
            </a:r>
          </a:p>
          <a:p>
            <a:pPr lvl="1"/>
            <a:r>
              <a:rPr lang="en-GB" dirty="0" err="1">
                <a:solidFill>
                  <a:srgbClr val="047954"/>
                </a:solidFill>
                <a:latin typeface="+mj-lt"/>
              </a:rPr>
              <a:t>Downtime_events</a:t>
            </a:r>
            <a:r>
              <a:rPr lang="en-GB" dirty="0">
                <a:solidFill>
                  <a:srgbClr val="047954"/>
                </a:solidFill>
                <a:latin typeface="+mj-lt"/>
              </a:rPr>
              <a:t>.</a:t>
            </a:r>
          </a:p>
          <a:p>
            <a:pPr lvl="1"/>
            <a:r>
              <a:rPr lang="en-GB" dirty="0" err="1">
                <a:solidFill>
                  <a:srgbClr val="047954"/>
                </a:solidFill>
                <a:latin typeface="+mj-lt"/>
              </a:rPr>
              <a:t>Maintenance_logs</a:t>
            </a:r>
            <a:r>
              <a:rPr lang="en-GB" dirty="0">
                <a:solidFill>
                  <a:srgbClr val="047954"/>
                </a:solidFill>
                <a:latin typeface="+mj-lt"/>
              </a:rPr>
              <a:t>.</a:t>
            </a:r>
            <a:endParaRPr lang="ar-EG" dirty="0">
              <a:solidFill>
                <a:srgbClr val="047954"/>
              </a:solidFill>
              <a:latin typeface="+mj-lt"/>
            </a:endParaRPr>
          </a:p>
          <a:p>
            <a:pPr lvl="1"/>
            <a:r>
              <a:rPr lang="en-GB" dirty="0" err="1">
                <a:solidFill>
                  <a:srgbClr val="047954"/>
                </a:solidFill>
                <a:latin typeface="+mj-lt"/>
              </a:rPr>
              <a:t>Production_data</a:t>
            </a:r>
            <a:endParaRPr lang="ar-EG" dirty="0">
              <a:solidFill>
                <a:srgbClr val="047954"/>
              </a:solidFill>
              <a:latin typeface="+mj-lt"/>
            </a:endParaRPr>
          </a:p>
          <a:p>
            <a:pPr marL="571500" lvl="1" indent="0">
              <a:buNone/>
            </a:pPr>
            <a:endParaRPr lang="en-GB" sz="2000" dirty="0">
              <a:latin typeface="+mj-lt"/>
            </a:endParaRPr>
          </a:p>
        </p:txBody>
      </p:sp>
      <p:sp>
        <p:nvSpPr>
          <p:cNvPr id="5" name="Slide Number Placeholder 4">
            <a:extLst>
              <a:ext uri="{FF2B5EF4-FFF2-40B4-BE49-F238E27FC236}">
                <a16:creationId xmlns:a16="http://schemas.microsoft.com/office/drawing/2014/main" id="{A3B2995B-BCD2-8A43-892A-785018A1F0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3" name="Picture 2" descr="A screenshot of a computer&#10;&#10;AI-generated content may be incorrect.">
            <a:extLst>
              <a:ext uri="{FF2B5EF4-FFF2-40B4-BE49-F238E27FC236}">
                <a16:creationId xmlns:a16="http://schemas.microsoft.com/office/drawing/2014/main" id="{57EE497F-D7A3-02EE-B267-967E65B36A8F}"/>
              </a:ext>
            </a:extLst>
          </p:cNvPr>
          <p:cNvPicPr>
            <a:picLocks noChangeAspect="1"/>
          </p:cNvPicPr>
          <p:nvPr/>
        </p:nvPicPr>
        <p:blipFill>
          <a:blip r:embed="rId2"/>
          <a:stretch>
            <a:fillRect/>
          </a:stretch>
        </p:blipFill>
        <p:spPr>
          <a:xfrm>
            <a:off x="3978560" y="997454"/>
            <a:ext cx="8133641" cy="5252739"/>
          </a:xfrm>
          <a:prstGeom prst="rect">
            <a:avLst/>
          </a:prstGeom>
        </p:spPr>
      </p:pic>
    </p:spTree>
    <p:extLst>
      <p:ext uri="{BB962C8B-B14F-4D97-AF65-F5344CB8AC3E}">
        <p14:creationId xmlns:p14="http://schemas.microsoft.com/office/powerpoint/2010/main" val="39033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down)">
                                      <p:cBhvr>
                                        <p:cTn id="15" dur="500"/>
                                        <p:tgtEl>
                                          <p:spTgt spid="7">
                                            <p:txEl>
                                              <p:pRg st="1" end="1"/>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wipe(down)">
                                      <p:cBhvr>
                                        <p:cTn id="18" dur="500"/>
                                        <p:tgtEl>
                                          <p:spTgt spid="7">
                                            <p:txEl>
                                              <p:pRg st="2" end="2"/>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wipe(down)">
                                      <p:cBhvr>
                                        <p:cTn id="21" dur="500"/>
                                        <p:tgtEl>
                                          <p:spTgt spid="7">
                                            <p:txEl>
                                              <p:pRg st="3" end="3"/>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wipe(down)">
                                      <p:cBhvr>
                                        <p:cTn id="24" dur="500"/>
                                        <p:tgtEl>
                                          <p:spTgt spid="7">
                                            <p:txEl>
                                              <p:pRg st="4" end="4"/>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down)">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EE096D-EC7D-64B0-87DA-29C0D5BC8C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TextBox 3">
            <a:extLst>
              <a:ext uri="{FF2B5EF4-FFF2-40B4-BE49-F238E27FC236}">
                <a16:creationId xmlns:a16="http://schemas.microsoft.com/office/drawing/2014/main" id="{41A54244-E823-79A0-7AB7-6FC7E4900A89}"/>
              </a:ext>
            </a:extLst>
          </p:cNvPr>
          <p:cNvSpPr txBox="1"/>
          <p:nvPr/>
        </p:nvSpPr>
        <p:spPr>
          <a:xfrm>
            <a:off x="1440629" y="394752"/>
            <a:ext cx="9080350" cy="1077218"/>
          </a:xfrm>
          <a:prstGeom prst="rect">
            <a:avLst/>
          </a:prstGeom>
          <a:noFill/>
        </p:spPr>
        <p:txBody>
          <a:bodyPr wrap="square">
            <a:spAutoFit/>
          </a:bodyPr>
          <a:lstStyle/>
          <a:p>
            <a:r>
              <a:rPr lang="en-US" sz="3200" b="1" dirty="0">
                <a:solidFill>
                  <a:srgbClr val="003EF4"/>
                </a:solidFill>
              </a:rPr>
              <a:t>Data Modeling &amp; Schema: Building a Robust Foundation</a:t>
            </a:r>
          </a:p>
        </p:txBody>
      </p:sp>
      <p:sp>
        <p:nvSpPr>
          <p:cNvPr id="7" name="TextBox 6">
            <a:extLst>
              <a:ext uri="{FF2B5EF4-FFF2-40B4-BE49-F238E27FC236}">
                <a16:creationId xmlns:a16="http://schemas.microsoft.com/office/drawing/2014/main" id="{669A4D58-FFAC-C0D7-DC0B-19B8EE4744B2}"/>
              </a:ext>
            </a:extLst>
          </p:cNvPr>
          <p:cNvSpPr txBox="1"/>
          <p:nvPr/>
        </p:nvSpPr>
        <p:spPr>
          <a:xfrm>
            <a:off x="1559860" y="1652002"/>
            <a:ext cx="7893423" cy="452431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well-designed data model is the backbone of any powerful analytics solution, ensuring data relationships are clear and insights are reliable.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Schema Creation:</a:t>
            </a:r>
            <a:r>
              <a:rPr kumimoji="0" lang="en-US" altLang="en-US" sz="1800" b="0" i="0" u="none" strike="noStrike" cap="none" normalizeH="0" baseline="0" dirty="0">
                <a:ln>
                  <a:noFill/>
                </a:ln>
                <a:solidFill>
                  <a:schemeClr val="tx1"/>
                </a:solidFill>
                <a:effectLst/>
                <a:latin typeface="Arial" panose="020B0604020202020204" pitchFamily="34" charset="0"/>
              </a:rPr>
              <a:t> Designing the logical structure that defines how the data is organized and related.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Table Relationships:</a:t>
            </a:r>
            <a:r>
              <a:rPr kumimoji="0" lang="en-US" altLang="en-US" sz="1800" b="0" i="0" u="none" strike="noStrike" cap="none" normalizeH="0" baseline="0" dirty="0">
                <a:ln>
                  <a:noFill/>
                </a:ln>
                <a:solidFill>
                  <a:schemeClr val="tx1"/>
                </a:solidFill>
                <a:effectLst/>
                <a:latin typeface="Arial" panose="020B0604020202020204" pitchFamily="34" charset="0"/>
              </a:rPr>
              <a:t> Establishing clear links between different data tables to enable comprehensive analysis.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Entities: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Machines:</a:t>
            </a:r>
            <a:r>
              <a:rPr kumimoji="0" lang="en-US" altLang="en-US" sz="1800" b="0" i="0" u="none" strike="noStrike" cap="none" normalizeH="0" baseline="0" dirty="0">
                <a:ln>
                  <a:noFill/>
                </a:ln>
                <a:solidFill>
                  <a:schemeClr val="tx1"/>
                </a:solidFill>
                <a:effectLst/>
                <a:latin typeface="Arial" panose="020B0604020202020204" pitchFamily="34" charset="0"/>
              </a:rPr>
              <a:t> Detailed information about each piece of equipment.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Downtime Events:</a:t>
            </a:r>
            <a:r>
              <a:rPr kumimoji="0" lang="en-US" altLang="en-US" sz="1800" b="0" i="0" u="none" strike="noStrike" cap="none" normalizeH="0" baseline="0" dirty="0">
                <a:ln>
                  <a:noFill/>
                </a:ln>
                <a:solidFill>
                  <a:schemeClr val="tx1"/>
                </a:solidFill>
                <a:effectLst/>
                <a:latin typeface="Arial" panose="020B0604020202020204" pitchFamily="34" charset="0"/>
              </a:rPr>
              <a:t> Records of every stoppage, including start, end, and reason.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Maintenance:</a:t>
            </a:r>
            <a:r>
              <a:rPr kumimoji="0" lang="en-US" altLang="en-US" sz="1800" b="0" i="0" u="none" strike="noStrike" cap="none" normalizeH="0" baseline="0" dirty="0">
                <a:ln>
                  <a:noFill/>
                </a:ln>
                <a:solidFill>
                  <a:schemeClr val="tx1"/>
                </a:solidFill>
                <a:effectLst/>
                <a:latin typeface="Arial" panose="020B0604020202020204" pitchFamily="34" charset="0"/>
              </a:rPr>
              <a:t> Log of all repair and preventive 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Departments:</a:t>
            </a:r>
            <a:r>
              <a:rPr kumimoji="0" lang="en-US" altLang="en-US" sz="1800" b="0" i="0" u="none" strike="noStrike" cap="none" normalizeH="0" baseline="0" dirty="0">
                <a:ln>
                  <a:noFill/>
                </a:ln>
                <a:solidFill>
                  <a:schemeClr val="tx1"/>
                </a:solidFill>
                <a:effectLst/>
                <a:latin typeface="Arial" panose="020B0604020202020204" pitchFamily="34" charset="0"/>
              </a:rPr>
              <a:t> Organizational structure relevant to machine ownership and operations.</a:t>
            </a:r>
          </a:p>
        </p:txBody>
      </p:sp>
    </p:spTree>
    <p:extLst>
      <p:ext uri="{BB962C8B-B14F-4D97-AF65-F5344CB8AC3E}">
        <p14:creationId xmlns:p14="http://schemas.microsoft.com/office/powerpoint/2010/main" val="396717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E1E724-B88A-2729-7D44-32B26230B8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4" name="TextBox 3">
            <a:extLst>
              <a:ext uri="{FF2B5EF4-FFF2-40B4-BE49-F238E27FC236}">
                <a16:creationId xmlns:a16="http://schemas.microsoft.com/office/drawing/2014/main" id="{87E245AE-A9A0-CCA2-04D4-7580D6F7DEA0}"/>
              </a:ext>
            </a:extLst>
          </p:cNvPr>
          <p:cNvSpPr txBox="1"/>
          <p:nvPr/>
        </p:nvSpPr>
        <p:spPr>
          <a:xfrm>
            <a:off x="1325879" y="222629"/>
            <a:ext cx="8700247" cy="1323439"/>
          </a:xfrm>
          <a:prstGeom prst="rect">
            <a:avLst/>
          </a:prstGeom>
          <a:noFill/>
        </p:spPr>
        <p:txBody>
          <a:bodyPr wrap="square">
            <a:spAutoFit/>
          </a:bodyPr>
          <a:lstStyle/>
          <a:p>
            <a:r>
              <a:rPr lang="en-US" sz="4000" b="1" dirty="0">
                <a:solidFill>
                  <a:srgbClr val="003EF4"/>
                </a:solidFill>
              </a:rPr>
              <a:t>KPI Calculations: Unlocking Performance Insights</a:t>
            </a:r>
          </a:p>
        </p:txBody>
      </p:sp>
      <p:sp>
        <p:nvSpPr>
          <p:cNvPr id="6" name="TextBox 5">
            <a:extLst>
              <a:ext uri="{FF2B5EF4-FFF2-40B4-BE49-F238E27FC236}">
                <a16:creationId xmlns:a16="http://schemas.microsoft.com/office/drawing/2014/main" id="{EA0B085B-6332-CC16-A23E-2988621373D5}"/>
              </a:ext>
            </a:extLst>
          </p:cNvPr>
          <p:cNvSpPr txBox="1"/>
          <p:nvPr/>
        </p:nvSpPr>
        <p:spPr>
          <a:xfrm>
            <a:off x="1325880" y="1481128"/>
            <a:ext cx="10141772" cy="523220"/>
          </a:xfrm>
          <a:prstGeom prst="rect">
            <a:avLst/>
          </a:prstGeom>
          <a:noFill/>
        </p:spPr>
        <p:txBody>
          <a:bodyPr wrap="square">
            <a:spAutoFit/>
          </a:bodyPr>
          <a:lstStyle/>
          <a:p>
            <a:r>
              <a:rPr lang="en-US" dirty="0"/>
              <a:t>Precise calculation of Key Performance Indicators is vital for understanding operational health and driving strategic decisions in steel manufacturing.</a:t>
            </a:r>
          </a:p>
        </p:txBody>
      </p:sp>
      <p:sp>
        <p:nvSpPr>
          <p:cNvPr id="3" name="Flowchart: Card 2">
            <a:extLst>
              <a:ext uri="{FF2B5EF4-FFF2-40B4-BE49-F238E27FC236}">
                <a16:creationId xmlns:a16="http://schemas.microsoft.com/office/drawing/2014/main" id="{45F703D6-FDC3-4378-5212-1C94FC7B85C6}"/>
              </a:ext>
            </a:extLst>
          </p:cNvPr>
          <p:cNvSpPr/>
          <p:nvPr/>
        </p:nvSpPr>
        <p:spPr>
          <a:xfrm>
            <a:off x="724348" y="2004348"/>
            <a:ext cx="3022076" cy="1843642"/>
          </a:xfrm>
          <a:prstGeom prst="flowChartPunchedCard">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Overall Equipment Effectiveness (OEE)</a:t>
            </a:r>
          </a:p>
          <a:p>
            <a:pPr>
              <a:buNone/>
            </a:pPr>
            <a:r>
              <a:rPr lang="en-US" b="1" dirty="0"/>
              <a:t>A comprehensive metric measuring availability, performance, and quality, crucial for identifying production bottlenecks.</a:t>
            </a:r>
          </a:p>
          <a:p>
            <a:pPr algn="ctr"/>
            <a:endParaRPr lang="en-US" dirty="0">
              <a:ln w="0"/>
              <a:solidFill>
                <a:schemeClr val="bg1"/>
              </a:solidFill>
              <a:effectLst>
                <a:outerShdw blurRad="38100" dist="19050" dir="2700000" algn="tl" rotWithShape="0">
                  <a:schemeClr val="dk1">
                    <a:alpha val="40000"/>
                  </a:schemeClr>
                </a:outerShdw>
              </a:effectLst>
            </a:endParaRPr>
          </a:p>
        </p:txBody>
      </p:sp>
      <p:sp>
        <p:nvSpPr>
          <p:cNvPr id="5" name="Flowchart: Card 4">
            <a:extLst>
              <a:ext uri="{FF2B5EF4-FFF2-40B4-BE49-F238E27FC236}">
                <a16:creationId xmlns:a16="http://schemas.microsoft.com/office/drawing/2014/main" id="{187486F7-4F99-E9AA-1128-5771A4E85BD3}"/>
              </a:ext>
            </a:extLst>
          </p:cNvPr>
          <p:cNvSpPr/>
          <p:nvPr/>
        </p:nvSpPr>
        <p:spPr>
          <a:xfrm>
            <a:off x="4584962" y="2000604"/>
            <a:ext cx="3022076" cy="1851131"/>
          </a:xfrm>
          <a:prstGeom prst="flowChartPunchedCard">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Mean Time Between Failures (MTBF)</a:t>
            </a:r>
          </a:p>
          <a:p>
            <a:pPr>
              <a:buNone/>
            </a:pPr>
            <a:r>
              <a:rPr lang="en-US" b="1" dirty="0"/>
              <a:t>Indicates the predicted elapsed time between inherent failures of a mechanical or electronic system during normal operation.</a:t>
            </a:r>
          </a:p>
          <a:p>
            <a:pPr algn="ctr"/>
            <a:endParaRPr lang="en-US" dirty="0">
              <a:ln w="0"/>
              <a:solidFill>
                <a:schemeClr val="bg1"/>
              </a:solidFill>
              <a:effectLst>
                <a:outerShdw blurRad="38100" dist="19050" dir="2700000" algn="tl" rotWithShape="0">
                  <a:schemeClr val="dk1">
                    <a:alpha val="40000"/>
                  </a:schemeClr>
                </a:outerShdw>
              </a:effectLst>
            </a:endParaRPr>
          </a:p>
        </p:txBody>
      </p:sp>
      <p:sp>
        <p:nvSpPr>
          <p:cNvPr id="7" name="Flowchart: Card 6">
            <a:extLst>
              <a:ext uri="{FF2B5EF4-FFF2-40B4-BE49-F238E27FC236}">
                <a16:creationId xmlns:a16="http://schemas.microsoft.com/office/drawing/2014/main" id="{A136FA02-B1A4-2CEA-42C0-DB906602231A}"/>
              </a:ext>
            </a:extLst>
          </p:cNvPr>
          <p:cNvSpPr/>
          <p:nvPr/>
        </p:nvSpPr>
        <p:spPr>
          <a:xfrm>
            <a:off x="8515088" y="1961162"/>
            <a:ext cx="3022076" cy="1886828"/>
          </a:xfrm>
          <a:prstGeom prst="flowChartPunchedCard">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Mean Time To Repair (MTTR)</a:t>
            </a:r>
          </a:p>
          <a:p>
            <a:pPr>
              <a:buNone/>
            </a:pPr>
            <a:r>
              <a:rPr lang="en-US" b="1" dirty="0"/>
              <a:t>The average time required to repair a failed component or system and return it to full operational status.</a:t>
            </a:r>
          </a:p>
          <a:p>
            <a:pPr algn="ctr"/>
            <a:endParaRPr lang="en-US" dirty="0">
              <a:ln w="0"/>
              <a:solidFill>
                <a:schemeClr val="bg1"/>
              </a:solidFill>
              <a:effectLst>
                <a:outerShdw blurRad="38100" dist="19050" dir="2700000" algn="tl" rotWithShape="0">
                  <a:schemeClr val="dk1">
                    <a:alpha val="40000"/>
                  </a:schemeClr>
                </a:outerShdw>
              </a:effectLst>
            </a:endParaRPr>
          </a:p>
        </p:txBody>
      </p:sp>
      <p:sp>
        <p:nvSpPr>
          <p:cNvPr id="9" name="Flowchart: Card 8">
            <a:extLst>
              <a:ext uri="{FF2B5EF4-FFF2-40B4-BE49-F238E27FC236}">
                <a16:creationId xmlns:a16="http://schemas.microsoft.com/office/drawing/2014/main" id="{883A19EC-19CC-B27B-1DAD-0E59DE03F8BA}"/>
              </a:ext>
            </a:extLst>
          </p:cNvPr>
          <p:cNvSpPr/>
          <p:nvPr/>
        </p:nvSpPr>
        <p:spPr>
          <a:xfrm>
            <a:off x="2750672" y="4217139"/>
            <a:ext cx="3022076" cy="1932772"/>
          </a:xfrm>
          <a:prstGeom prst="flowChartPunchedCar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   Downtime Frequency</a:t>
            </a:r>
          </a:p>
          <a:p>
            <a:pPr>
              <a:buNone/>
            </a:pPr>
            <a:r>
              <a:rPr lang="en-US" b="1" dirty="0"/>
              <a:t>The number of times a machine stops unexpectedly within a specific period, highlighting problematic assets.</a:t>
            </a:r>
          </a:p>
          <a:p>
            <a:pPr algn="ctr"/>
            <a:endParaRPr lang="en-US" dirty="0"/>
          </a:p>
        </p:txBody>
      </p:sp>
      <p:sp>
        <p:nvSpPr>
          <p:cNvPr id="11" name="Flowchart: Card 10">
            <a:extLst>
              <a:ext uri="{FF2B5EF4-FFF2-40B4-BE49-F238E27FC236}">
                <a16:creationId xmlns:a16="http://schemas.microsoft.com/office/drawing/2014/main" id="{1153DDB5-0F82-25D5-9DAA-13735AF99980}"/>
              </a:ext>
            </a:extLst>
          </p:cNvPr>
          <p:cNvSpPr/>
          <p:nvPr/>
        </p:nvSpPr>
        <p:spPr>
          <a:xfrm>
            <a:off x="6767083" y="4217139"/>
            <a:ext cx="3022076" cy="1932773"/>
          </a:xfrm>
          <a:prstGeom prst="flowChartPunchedCar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Downtime Duration</a:t>
            </a:r>
          </a:p>
          <a:p>
            <a:pPr>
              <a:buNone/>
            </a:pPr>
            <a:r>
              <a:rPr lang="en-US" b="1" dirty="0"/>
              <a:t>The total time machines are non-operational, providing insight into the impact of stoppages on production.</a:t>
            </a:r>
          </a:p>
          <a:p>
            <a:pPr algn="ctr"/>
            <a:endParaRPr lang="en-US" dirty="0"/>
          </a:p>
        </p:txBody>
      </p:sp>
    </p:spTree>
    <p:extLst>
      <p:ext uri="{BB962C8B-B14F-4D97-AF65-F5344CB8AC3E}">
        <p14:creationId xmlns:p14="http://schemas.microsoft.com/office/powerpoint/2010/main" val="247083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animBg="1"/>
      <p:bldP spid="5" grpId="0" animBg="1"/>
      <p:bldP spid="7" grpId="0" animBg="1"/>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114C66-5754-BF2B-C8D2-E428B94F93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4" name="TextBox 3">
            <a:extLst>
              <a:ext uri="{FF2B5EF4-FFF2-40B4-BE49-F238E27FC236}">
                <a16:creationId xmlns:a16="http://schemas.microsoft.com/office/drawing/2014/main" id="{06482F13-6070-0214-3CFA-07DC8ABBF311}"/>
              </a:ext>
            </a:extLst>
          </p:cNvPr>
          <p:cNvSpPr txBox="1"/>
          <p:nvPr/>
        </p:nvSpPr>
        <p:spPr>
          <a:xfrm>
            <a:off x="1487244" y="287175"/>
            <a:ext cx="9217511" cy="1077218"/>
          </a:xfrm>
          <a:prstGeom prst="rect">
            <a:avLst/>
          </a:prstGeom>
          <a:noFill/>
        </p:spPr>
        <p:txBody>
          <a:bodyPr wrap="square">
            <a:spAutoFit/>
          </a:bodyPr>
          <a:lstStyle/>
          <a:p>
            <a:r>
              <a:rPr lang="en-US" sz="3200" b="1" dirty="0">
                <a:solidFill>
                  <a:srgbClr val="003EF4"/>
                </a:solidFill>
              </a:rPr>
              <a:t>KPI Calculations: Unlocking Performance Insights</a:t>
            </a:r>
          </a:p>
        </p:txBody>
      </p:sp>
      <p:sp>
        <p:nvSpPr>
          <p:cNvPr id="6" name="TextBox 5">
            <a:extLst>
              <a:ext uri="{FF2B5EF4-FFF2-40B4-BE49-F238E27FC236}">
                <a16:creationId xmlns:a16="http://schemas.microsoft.com/office/drawing/2014/main" id="{FD3A90D2-C437-4626-6181-AD754AAEE065}"/>
              </a:ext>
            </a:extLst>
          </p:cNvPr>
          <p:cNvSpPr txBox="1"/>
          <p:nvPr/>
        </p:nvSpPr>
        <p:spPr>
          <a:xfrm>
            <a:off x="1487244" y="1345187"/>
            <a:ext cx="8248425" cy="523220"/>
          </a:xfrm>
          <a:prstGeom prst="rect">
            <a:avLst/>
          </a:prstGeom>
          <a:noFill/>
        </p:spPr>
        <p:txBody>
          <a:bodyPr wrap="square">
            <a:spAutoFit/>
          </a:bodyPr>
          <a:lstStyle/>
          <a:p>
            <a:r>
              <a:rPr lang="en-US" dirty="0"/>
              <a:t>We define and calculate critical Key Performance Indicators (KPIs) to quantify the impact of machine downtime and guide strategic decisions.</a:t>
            </a:r>
          </a:p>
        </p:txBody>
      </p:sp>
      <p:sp>
        <p:nvSpPr>
          <p:cNvPr id="8" name="TextBox 7">
            <a:extLst>
              <a:ext uri="{FF2B5EF4-FFF2-40B4-BE49-F238E27FC236}">
                <a16:creationId xmlns:a16="http://schemas.microsoft.com/office/drawing/2014/main" id="{7B87C091-E3E9-FC19-363F-90FBA9871865}"/>
              </a:ext>
            </a:extLst>
          </p:cNvPr>
          <p:cNvSpPr txBox="1"/>
          <p:nvPr/>
        </p:nvSpPr>
        <p:spPr>
          <a:xfrm>
            <a:off x="1379668" y="2019498"/>
            <a:ext cx="9217511" cy="4185761"/>
          </a:xfrm>
          <a:prstGeom prst="rect">
            <a:avLst/>
          </a:prstGeom>
          <a:noFill/>
        </p:spPr>
        <p:txBody>
          <a:bodyPr wrap="square">
            <a:spAutoFit/>
          </a:bodyPr>
          <a:lstStyle/>
          <a:p>
            <a:pPr>
              <a:buNone/>
            </a:pPr>
            <a:r>
              <a:rPr lang="en-US" b="1" dirty="0">
                <a:effectLst/>
              </a:rPr>
              <a:t>Total Downtime</a:t>
            </a:r>
          </a:p>
          <a:p>
            <a:pPr>
              <a:buNone/>
            </a:pPr>
            <a:r>
              <a:rPr lang="en-US" b="1" dirty="0">
                <a:effectLst/>
              </a:rPr>
              <a:t>Aggregate duration of all machine stoppages, providing a holistic view of operational interruptions.</a:t>
            </a:r>
          </a:p>
          <a:p>
            <a:pPr>
              <a:buNone/>
            </a:pPr>
            <a:endParaRPr lang="en-US" b="1" dirty="0">
              <a:effectLst/>
            </a:endParaRPr>
          </a:p>
          <a:p>
            <a:pPr>
              <a:buNone/>
            </a:pPr>
            <a:r>
              <a:rPr lang="en-US" b="1" dirty="0">
                <a:effectLst/>
              </a:rPr>
              <a:t>Downtime Cost</a:t>
            </a:r>
          </a:p>
          <a:p>
            <a:pPr>
              <a:buNone/>
            </a:pPr>
            <a:r>
              <a:rPr lang="en-US" b="1" dirty="0">
                <a:effectLst/>
              </a:rPr>
              <a:t>Financial impact of machine unavailability, including lost production, labor, and potential revenue.</a:t>
            </a:r>
          </a:p>
          <a:p>
            <a:pPr>
              <a:buNone/>
            </a:pPr>
            <a:endParaRPr lang="en-US" b="1" dirty="0">
              <a:effectLst/>
            </a:endParaRPr>
          </a:p>
          <a:p>
            <a:pPr>
              <a:buNone/>
            </a:pPr>
            <a:r>
              <a:rPr lang="en-US" b="1" dirty="0">
                <a:effectLst/>
              </a:rPr>
              <a:t>MTBF (Mean Time Between Failures)</a:t>
            </a:r>
          </a:p>
          <a:p>
            <a:pPr>
              <a:buNone/>
            </a:pPr>
            <a:r>
              <a:rPr lang="en-US" b="1" dirty="0">
                <a:effectLst/>
              </a:rPr>
              <a:t>Average operational time between consecutive failures, a key metric for machine reliability and predictive maintenance planning.</a:t>
            </a:r>
          </a:p>
          <a:p>
            <a:pPr>
              <a:buNone/>
            </a:pPr>
            <a:endParaRPr lang="en-US" b="1" dirty="0">
              <a:effectLst/>
            </a:endParaRPr>
          </a:p>
          <a:p>
            <a:pPr>
              <a:buNone/>
            </a:pPr>
            <a:r>
              <a:rPr lang="en-US" b="1" dirty="0">
                <a:effectLst/>
              </a:rPr>
              <a:t>MTTR (Mean Time To Repair)</a:t>
            </a:r>
          </a:p>
          <a:p>
            <a:pPr>
              <a:buNone/>
            </a:pPr>
            <a:r>
              <a:rPr lang="en-US" b="1" dirty="0">
                <a:effectLst/>
              </a:rPr>
              <a:t>Average time taken to repair a failed machine, reflecting the efficiency of maintenance processes.</a:t>
            </a:r>
          </a:p>
          <a:p>
            <a:pPr>
              <a:buNone/>
            </a:pPr>
            <a:endParaRPr lang="en-US" b="1" dirty="0">
              <a:effectLst/>
            </a:endParaRPr>
          </a:p>
          <a:p>
            <a:pPr>
              <a:buNone/>
            </a:pPr>
            <a:r>
              <a:rPr lang="en-US" b="1" dirty="0">
                <a:effectLst/>
              </a:rPr>
              <a:t>Production Loss</a:t>
            </a:r>
          </a:p>
          <a:p>
            <a:pPr>
              <a:buNone/>
            </a:pPr>
            <a:r>
              <a:rPr lang="en-US" b="1" dirty="0">
                <a:effectLst/>
              </a:rPr>
              <a:t>Quantifiable amount of output lost due to machine downtime, directly impacting overall plant productivity.</a:t>
            </a:r>
          </a:p>
          <a:p>
            <a:pPr>
              <a:buNone/>
            </a:pPr>
            <a:endParaRPr lang="en-US" b="1" dirty="0">
              <a:effectLst/>
            </a:endParaRPr>
          </a:p>
          <a:p>
            <a:pPr>
              <a:buNone/>
            </a:pPr>
            <a:r>
              <a:rPr lang="en-US" b="1" dirty="0">
                <a:effectLst/>
              </a:rPr>
              <a:t>Top Failure Categories</a:t>
            </a:r>
          </a:p>
          <a:p>
            <a:pPr>
              <a:buNone/>
            </a:pPr>
            <a:r>
              <a:rPr lang="en-US" b="1" dirty="0">
                <a:effectLst/>
              </a:rPr>
              <a:t>Identification and ranking of the most common reasons for breakdowns, enabling targeted intervention strategies.</a:t>
            </a:r>
          </a:p>
        </p:txBody>
      </p:sp>
    </p:spTree>
    <p:extLst>
      <p:ext uri="{BB962C8B-B14F-4D97-AF65-F5344CB8AC3E}">
        <p14:creationId xmlns:p14="http://schemas.microsoft.com/office/powerpoint/2010/main" val="10873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EE7B23-3194-7E7F-36AD-85026D7D2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TextBox 3">
            <a:extLst>
              <a:ext uri="{FF2B5EF4-FFF2-40B4-BE49-F238E27FC236}">
                <a16:creationId xmlns:a16="http://schemas.microsoft.com/office/drawing/2014/main" id="{86DA203B-68AE-78AB-D60B-FF00BE9E7F19}"/>
              </a:ext>
            </a:extLst>
          </p:cNvPr>
          <p:cNvSpPr txBox="1"/>
          <p:nvPr/>
        </p:nvSpPr>
        <p:spPr>
          <a:xfrm>
            <a:off x="1530275" y="308690"/>
            <a:ext cx="8624944" cy="1077218"/>
          </a:xfrm>
          <a:prstGeom prst="rect">
            <a:avLst/>
          </a:prstGeom>
          <a:noFill/>
        </p:spPr>
        <p:txBody>
          <a:bodyPr wrap="square">
            <a:spAutoFit/>
          </a:bodyPr>
          <a:lstStyle/>
          <a:p>
            <a:r>
              <a:rPr lang="en-US" sz="3200" b="1" dirty="0">
                <a:solidFill>
                  <a:srgbClr val="003EF4"/>
                </a:solidFill>
              </a:rPr>
              <a:t>Power BI Dashboard: Visualizing Performance</a:t>
            </a:r>
          </a:p>
        </p:txBody>
      </p:sp>
      <p:sp>
        <p:nvSpPr>
          <p:cNvPr id="6" name="TextBox 5">
            <a:extLst>
              <a:ext uri="{FF2B5EF4-FFF2-40B4-BE49-F238E27FC236}">
                <a16:creationId xmlns:a16="http://schemas.microsoft.com/office/drawing/2014/main" id="{C45300F8-4815-CC07-8C2E-F9D861A491E3}"/>
              </a:ext>
            </a:extLst>
          </p:cNvPr>
          <p:cNvSpPr txBox="1"/>
          <p:nvPr/>
        </p:nvSpPr>
        <p:spPr>
          <a:xfrm>
            <a:off x="1530275" y="1447660"/>
            <a:ext cx="8248425" cy="523220"/>
          </a:xfrm>
          <a:prstGeom prst="rect">
            <a:avLst/>
          </a:prstGeom>
          <a:noFill/>
        </p:spPr>
        <p:txBody>
          <a:bodyPr wrap="square">
            <a:spAutoFit/>
          </a:bodyPr>
          <a:lstStyle/>
          <a:p>
            <a:r>
              <a:rPr lang="en-US" dirty="0"/>
              <a:t>Our interactive Power BI dashboard transforms raw data into dynamic, actionable insights for real-time decision-making.</a:t>
            </a:r>
          </a:p>
        </p:txBody>
      </p:sp>
      <p:sp>
        <p:nvSpPr>
          <p:cNvPr id="10" name="TextBox 9">
            <a:extLst>
              <a:ext uri="{FF2B5EF4-FFF2-40B4-BE49-F238E27FC236}">
                <a16:creationId xmlns:a16="http://schemas.microsoft.com/office/drawing/2014/main" id="{63F9A80F-068C-A833-4CE9-16365126F7BF}"/>
              </a:ext>
            </a:extLst>
          </p:cNvPr>
          <p:cNvSpPr txBox="1"/>
          <p:nvPr/>
        </p:nvSpPr>
        <p:spPr>
          <a:xfrm>
            <a:off x="1530274" y="2278853"/>
            <a:ext cx="8904643" cy="310854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Key Dashboard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Trend Charts:</a:t>
            </a:r>
            <a:r>
              <a:rPr kumimoji="0" lang="en-US" altLang="en-US" sz="1400" b="0" i="0" u="none" strike="noStrike" cap="none" normalizeH="0" baseline="0" dirty="0">
                <a:ln>
                  <a:noFill/>
                </a:ln>
                <a:solidFill>
                  <a:schemeClr val="tx1"/>
                </a:solidFill>
                <a:effectLst/>
                <a:latin typeface="Arial" panose="020B0604020202020204" pitchFamily="34" charset="0"/>
              </a:rPr>
              <a:t> Visualize downtime patterns and operational efficiency over time.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Cost Breakdown:</a:t>
            </a:r>
            <a:r>
              <a:rPr kumimoji="0" lang="en-US" altLang="en-US" sz="1400" b="0" i="0" u="none" strike="noStrike" cap="none" normalizeH="0" baseline="0" dirty="0">
                <a:ln>
                  <a:noFill/>
                </a:ln>
                <a:solidFill>
                  <a:schemeClr val="tx1"/>
                </a:solidFill>
                <a:effectLst/>
                <a:latin typeface="Arial" panose="020B0604020202020204" pitchFamily="34" charset="0"/>
              </a:rPr>
              <a:t> Detailed financial impact analysis by failure type and machine.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Failure Categories:</a:t>
            </a:r>
            <a:r>
              <a:rPr kumimoji="0" lang="en-US" altLang="en-US" sz="1400" b="0" i="0" u="none" strike="noStrike" cap="none" normalizeH="0" baseline="0" dirty="0">
                <a:ln>
                  <a:noFill/>
                </a:ln>
                <a:solidFill>
                  <a:schemeClr val="tx1"/>
                </a:solidFill>
                <a:effectLst/>
                <a:latin typeface="Arial" panose="020B0604020202020204" pitchFamily="34" charset="0"/>
              </a:rPr>
              <a:t> Identify top root causes of downtime with granular insights.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Machine Comparisons:</a:t>
            </a:r>
            <a:r>
              <a:rPr kumimoji="0" lang="en-US" altLang="en-US" sz="1400" b="0" i="0" u="none" strike="noStrike" cap="none" normalizeH="0" baseline="0" dirty="0">
                <a:ln>
                  <a:noFill/>
                </a:ln>
                <a:solidFill>
                  <a:schemeClr val="tx1"/>
                </a:solidFill>
                <a:effectLst/>
                <a:latin typeface="Arial" panose="020B0604020202020204" pitchFamily="34" charset="0"/>
              </a:rPr>
              <a:t> Benchmark performance across different machines and production lines.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Department-Level Analysis:</a:t>
            </a:r>
            <a:r>
              <a:rPr kumimoji="0" lang="en-US" altLang="en-US" sz="1400" b="0" i="0" u="none" strike="noStrike" cap="none" normalizeH="0" baseline="0" dirty="0">
                <a:ln>
                  <a:noFill/>
                </a:ln>
                <a:solidFill>
                  <a:schemeClr val="tx1"/>
                </a:solidFill>
                <a:effectLst/>
                <a:latin typeface="Arial" panose="020B0604020202020204" pitchFamily="34" charset="0"/>
              </a:rPr>
              <a:t> View downtime and efficiency metrics specific to each department.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Interactive Filters:</a:t>
            </a:r>
            <a:r>
              <a:rPr kumimoji="0" lang="en-US" altLang="en-US" sz="1400" b="0" i="0" u="none" strike="noStrike" cap="none" normalizeH="0" baseline="0" dirty="0">
                <a:ln>
                  <a:noFill/>
                </a:ln>
                <a:solidFill>
                  <a:schemeClr val="tx1"/>
                </a:solidFill>
                <a:effectLst/>
                <a:latin typeface="Arial" panose="020B0604020202020204" pitchFamily="34" charset="0"/>
              </a:rPr>
              <a:t> Drill down into data by date, machine, reason, and more.</a:t>
            </a: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High Performance:</a:t>
            </a:r>
            <a:r>
              <a:rPr kumimoji="0" lang="en-US" altLang="en-US" sz="1400" b="0" i="0" u="none" strike="noStrike" cap="none" normalizeH="0" baseline="0" dirty="0">
                <a:ln>
                  <a:noFill/>
                </a:ln>
                <a:solidFill>
                  <a:schemeClr val="tx1"/>
                </a:solidFill>
                <a:effectLst/>
                <a:latin typeface="Arial" panose="020B0604020202020204" pitchFamily="34" charset="0"/>
              </a:rPr>
              <a:t> Dashboard load time consistently below 3 seconds for swift access.</a:t>
            </a:r>
          </a:p>
        </p:txBody>
      </p:sp>
    </p:spTree>
    <p:extLst>
      <p:ext uri="{BB962C8B-B14F-4D97-AF65-F5344CB8AC3E}">
        <p14:creationId xmlns:p14="http://schemas.microsoft.com/office/powerpoint/2010/main" val="17588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2" name="Google Shape;162;p6"/>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r>
              <a:rPr lang="en-US" dirty="0"/>
              <a:t>11/30/25</a:t>
            </a:r>
          </a:p>
        </p:txBody>
      </p:sp>
      <p:sp>
        <p:nvSpPr>
          <p:cNvPr id="163" name="Google Shape;163;p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 name="Google Shape;110;p1">
            <a:extLst>
              <a:ext uri="{FF2B5EF4-FFF2-40B4-BE49-F238E27FC236}">
                <a16:creationId xmlns:a16="http://schemas.microsoft.com/office/drawing/2014/main" id="{D76960BE-DA68-AD54-037E-4185C12CA702}"/>
              </a:ext>
            </a:extLst>
          </p:cNvPr>
          <p:cNvPicPr preferRelativeResize="0"/>
          <p:nvPr/>
        </p:nvPicPr>
        <p:blipFill>
          <a:blip r:embed="rId3"/>
          <a:srcRect/>
          <a:stretch/>
        </p:blipFill>
        <p:spPr>
          <a:xfrm>
            <a:off x="9010943" y="6291124"/>
            <a:ext cx="1362250" cy="365125"/>
          </a:xfrm>
          <a:prstGeom prst="rect">
            <a:avLst/>
          </a:prstGeom>
          <a:noFill/>
          <a:ln>
            <a:noFill/>
          </a:ln>
        </p:spPr>
      </p:pic>
      <p:sp>
        <p:nvSpPr>
          <p:cNvPr id="4" name="TextBox 3">
            <a:extLst>
              <a:ext uri="{FF2B5EF4-FFF2-40B4-BE49-F238E27FC236}">
                <a16:creationId xmlns:a16="http://schemas.microsoft.com/office/drawing/2014/main" id="{9053A0A9-F6F8-9700-3582-2B8448AC5EA2}"/>
              </a:ext>
            </a:extLst>
          </p:cNvPr>
          <p:cNvSpPr txBox="1"/>
          <p:nvPr/>
        </p:nvSpPr>
        <p:spPr>
          <a:xfrm>
            <a:off x="1574327" y="398065"/>
            <a:ext cx="9172561" cy="584775"/>
          </a:xfrm>
          <a:prstGeom prst="rect">
            <a:avLst/>
          </a:prstGeom>
          <a:noFill/>
        </p:spPr>
        <p:txBody>
          <a:bodyPr wrap="square">
            <a:spAutoFit/>
          </a:bodyPr>
          <a:lstStyle/>
          <a:p>
            <a:r>
              <a:rPr lang="en-US" sz="3200" b="1" dirty="0">
                <a:solidFill>
                  <a:srgbClr val="003EF4"/>
                </a:solidFill>
              </a:rPr>
              <a:t>Power BI Dashboard: Visualizing Performance</a:t>
            </a:r>
          </a:p>
        </p:txBody>
      </p:sp>
      <p:pic>
        <p:nvPicPr>
          <p:cNvPr id="5" name="Picture 4" descr="A screenshot of a computer&#10;&#10;AI-generated content may be incorrect.">
            <a:extLst>
              <a:ext uri="{FF2B5EF4-FFF2-40B4-BE49-F238E27FC236}">
                <a16:creationId xmlns:a16="http://schemas.microsoft.com/office/drawing/2014/main" id="{6B6ED619-D480-76F2-A8F9-9CFF6A238DCF}"/>
              </a:ext>
            </a:extLst>
          </p:cNvPr>
          <p:cNvPicPr>
            <a:picLocks noChangeAspect="1"/>
          </p:cNvPicPr>
          <p:nvPr/>
        </p:nvPicPr>
        <p:blipFill>
          <a:blip r:embed="rId4"/>
          <a:stretch>
            <a:fillRect/>
          </a:stretch>
        </p:blipFill>
        <p:spPr>
          <a:xfrm>
            <a:off x="1445112" y="982840"/>
            <a:ext cx="9631119" cy="53082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11/30/25</a:t>
            </a:r>
            <a:endParaRPr dirty="0"/>
          </a:p>
        </p:txBody>
      </p:sp>
      <p:sp>
        <p:nvSpPr>
          <p:cNvPr id="117" name="Google Shape;11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2" name="Google Shape;110;p1">
            <a:extLst>
              <a:ext uri="{FF2B5EF4-FFF2-40B4-BE49-F238E27FC236}">
                <a16:creationId xmlns:a16="http://schemas.microsoft.com/office/drawing/2014/main" id="{C1E5390B-B48C-13AC-3A51-0E29BA8D346E}"/>
              </a:ext>
            </a:extLst>
          </p:cNvPr>
          <p:cNvPicPr preferRelativeResize="0"/>
          <p:nvPr/>
        </p:nvPicPr>
        <p:blipFill>
          <a:blip r:embed="rId3"/>
          <a:srcRect/>
          <a:stretch/>
        </p:blipFill>
        <p:spPr>
          <a:xfrm>
            <a:off x="9010943" y="6291124"/>
            <a:ext cx="1362250" cy="365125"/>
          </a:xfrm>
          <a:prstGeom prst="rect">
            <a:avLst/>
          </a:prstGeom>
          <a:noFill/>
          <a:ln>
            <a:noFill/>
          </a:ln>
        </p:spPr>
      </p:pic>
      <p:sp>
        <p:nvSpPr>
          <p:cNvPr id="10" name="TextBox 9">
            <a:extLst>
              <a:ext uri="{FF2B5EF4-FFF2-40B4-BE49-F238E27FC236}">
                <a16:creationId xmlns:a16="http://schemas.microsoft.com/office/drawing/2014/main" id="{3863F131-503C-C660-0C67-5C7F1662D312}"/>
              </a:ext>
            </a:extLst>
          </p:cNvPr>
          <p:cNvSpPr txBox="1"/>
          <p:nvPr/>
        </p:nvSpPr>
        <p:spPr>
          <a:xfrm>
            <a:off x="1602658" y="1602658"/>
            <a:ext cx="8128739" cy="3785652"/>
          </a:xfrm>
          <a:prstGeom prst="rect">
            <a:avLst/>
          </a:prstGeom>
          <a:noFill/>
        </p:spPr>
        <p:txBody>
          <a:bodyPr wrap="square">
            <a:spAutoFit/>
          </a:bodyPr>
          <a:lstStyle/>
          <a:p>
            <a:pPr>
              <a:buNone/>
            </a:pPr>
            <a:r>
              <a:rPr lang="en-GB" sz="2400" i="1" dirty="0"/>
              <a:t>This project addresses the challenge of unplanned machine downtime in steel factories, which causes major production losses and high maintenance costs. By integrating production logs, downtime records, and maintenance data, the project identifies root causes, quantifies downtime impact, and uncovers key performance patterns. Using SQL, Python, and Tableau, we transform raw downtime events into clear operational and financial insights, enabling data-driven decisions and supporting future predictive maintenance strategies.</a:t>
            </a:r>
          </a:p>
        </p:txBody>
      </p:sp>
      <p:sp>
        <p:nvSpPr>
          <p:cNvPr id="3" name="TextBox 2">
            <a:extLst>
              <a:ext uri="{FF2B5EF4-FFF2-40B4-BE49-F238E27FC236}">
                <a16:creationId xmlns:a16="http://schemas.microsoft.com/office/drawing/2014/main" id="{837088B0-ED86-8667-7DDC-E2944613E82F}"/>
              </a:ext>
            </a:extLst>
          </p:cNvPr>
          <p:cNvSpPr txBox="1"/>
          <p:nvPr/>
        </p:nvSpPr>
        <p:spPr>
          <a:xfrm>
            <a:off x="1691641" y="435184"/>
            <a:ext cx="4289612" cy="769441"/>
          </a:xfrm>
          <a:prstGeom prst="rect">
            <a:avLst/>
          </a:prstGeom>
          <a:noFill/>
        </p:spPr>
        <p:txBody>
          <a:bodyPr wrap="square">
            <a:spAutoFit/>
          </a:bodyPr>
          <a:lstStyle/>
          <a:p>
            <a:r>
              <a:rPr lang="en-US" sz="4400" b="1" dirty="0">
                <a:solidFill>
                  <a:srgbClr val="003EF4"/>
                </a:solidFill>
              </a:rPr>
              <a:t>About Project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wipe(down)">
                                      <p:cBhvr>
                                        <p:cTn id="2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0"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9E6CD039-8A88-4789-1781-DC495895FD7D}"/>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72C1A89E-6434-1E18-50BD-55C06C258D85}"/>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r>
              <a:rPr lang="en-US" dirty="0"/>
              <a:t>11/30/25</a:t>
            </a:r>
          </a:p>
        </p:txBody>
      </p:sp>
      <p:sp>
        <p:nvSpPr>
          <p:cNvPr id="163" name="Google Shape;163;p6">
            <a:extLst>
              <a:ext uri="{FF2B5EF4-FFF2-40B4-BE49-F238E27FC236}">
                <a16:creationId xmlns:a16="http://schemas.microsoft.com/office/drawing/2014/main" id="{27EA5F80-BC59-C996-C41D-269B62663E50}"/>
              </a:ext>
            </a:extLst>
          </p:cNvPr>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38BE7E61-BE70-AA1C-EB8F-331D2F31643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 name="Google Shape;110;p1">
            <a:extLst>
              <a:ext uri="{FF2B5EF4-FFF2-40B4-BE49-F238E27FC236}">
                <a16:creationId xmlns:a16="http://schemas.microsoft.com/office/drawing/2014/main" id="{7EE7515E-8E97-0BD6-C5B2-840B662ED443}"/>
              </a:ext>
            </a:extLst>
          </p:cNvPr>
          <p:cNvPicPr preferRelativeResize="0"/>
          <p:nvPr/>
        </p:nvPicPr>
        <p:blipFill>
          <a:blip r:embed="rId3"/>
          <a:srcRect/>
          <a:stretch/>
        </p:blipFill>
        <p:spPr>
          <a:xfrm>
            <a:off x="9010943" y="6291124"/>
            <a:ext cx="1362250" cy="365125"/>
          </a:xfrm>
          <a:prstGeom prst="rect">
            <a:avLst/>
          </a:prstGeom>
          <a:noFill/>
          <a:ln>
            <a:noFill/>
          </a:ln>
        </p:spPr>
      </p:pic>
      <p:pic>
        <p:nvPicPr>
          <p:cNvPr id="4" name="Picture 3">
            <a:extLst>
              <a:ext uri="{FF2B5EF4-FFF2-40B4-BE49-F238E27FC236}">
                <a16:creationId xmlns:a16="http://schemas.microsoft.com/office/drawing/2014/main" id="{F559A8BF-CEC1-2C18-0919-6AF52540C8B2}"/>
              </a:ext>
            </a:extLst>
          </p:cNvPr>
          <p:cNvPicPr>
            <a:picLocks noChangeAspect="1"/>
          </p:cNvPicPr>
          <p:nvPr/>
        </p:nvPicPr>
        <p:blipFill>
          <a:blip r:embed="rId4"/>
          <a:stretch>
            <a:fillRect/>
          </a:stretch>
        </p:blipFill>
        <p:spPr>
          <a:xfrm>
            <a:off x="1351878" y="748066"/>
            <a:ext cx="9488244" cy="5361867"/>
          </a:xfrm>
          <a:prstGeom prst="rect">
            <a:avLst/>
          </a:prstGeom>
        </p:spPr>
      </p:pic>
    </p:spTree>
    <p:extLst>
      <p:ext uri="{BB962C8B-B14F-4D97-AF65-F5344CB8AC3E}">
        <p14:creationId xmlns:p14="http://schemas.microsoft.com/office/powerpoint/2010/main" val="340040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B56CEBFA-A3CB-BD43-A19F-A7D76DB53B80}"/>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37821C53-D255-EA96-B4B9-1AA78537A630}"/>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r>
              <a:rPr lang="en-US" dirty="0"/>
              <a:t>11/30/25</a:t>
            </a:r>
          </a:p>
        </p:txBody>
      </p:sp>
      <p:sp>
        <p:nvSpPr>
          <p:cNvPr id="163" name="Google Shape;163;p6">
            <a:extLst>
              <a:ext uri="{FF2B5EF4-FFF2-40B4-BE49-F238E27FC236}">
                <a16:creationId xmlns:a16="http://schemas.microsoft.com/office/drawing/2014/main" id="{E4CB7A16-EF0A-9FC8-FA21-BBA8F79F65E0}"/>
              </a:ext>
            </a:extLst>
          </p:cNvPr>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18F9E6A3-72DC-159C-C3ED-81B044E9AC73}"/>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2" name="Google Shape;110;p1">
            <a:extLst>
              <a:ext uri="{FF2B5EF4-FFF2-40B4-BE49-F238E27FC236}">
                <a16:creationId xmlns:a16="http://schemas.microsoft.com/office/drawing/2014/main" id="{B4D41FE9-7C1A-65CA-06DD-7518A0BBBD30}"/>
              </a:ext>
            </a:extLst>
          </p:cNvPr>
          <p:cNvPicPr preferRelativeResize="0"/>
          <p:nvPr/>
        </p:nvPicPr>
        <p:blipFill>
          <a:blip r:embed="rId3"/>
          <a:srcRect/>
          <a:stretch/>
        </p:blipFill>
        <p:spPr>
          <a:xfrm>
            <a:off x="9010943" y="6291124"/>
            <a:ext cx="1362250" cy="365125"/>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23B04AEB-82B8-C8E8-CBA6-DB46B41A7A61}"/>
              </a:ext>
            </a:extLst>
          </p:cNvPr>
          <p:cNvPicPr>
            <a:picLocks noChangeAspect="1"/>
          </p:cNvPicPr>
          <p:nvPr/>
        </p:nvPicPr>
        <p:blipFill>
          <a:blip r:embed="rId4"/>
          <a:stretch>
            <a:fillRect/>
          </a:stretch>
        </p:blipFill>
        <p:spPr>
          <a:xfrm>
            <a:off x="1376646" y="572939"/>
            <a:ext cx="9372634" cy="5467862"/>
          </a:xfrm>
          <a:prstGeom prst="rect">
            <a:avLst/>
          </a:prstGeom>
        </p:spPr>
      </p:pic>
    </p:spTree>
    <p:extLst>
      <p:ext uri="{BB962C8B-B14F-4D97-AF65-F5344CB8AC3E}">
        <p14:creationId xmlns:p14="http://schemas.microsoft.com/office/powerpoint/2010/main" val="357259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1F65F28C-2CAB-A7FA-3573-1AB7DAF346A1}"/>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82FF131C-DFDC-41D1-E292-8C2870D8D55E}"/>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r>
              <a:rPr lang="en-US" dirty="0"/>
              <a:t>11/30/25</a:t>
            </a:r>
          </a:p>
        </p:txBody>
      </p:sp>
      <p:sp>
        <p:nvSpPr>
          <p:cNvPr id="163" name="Google Shape;163;p6">
            <a:extLst>
              <a:ext uri="{FF2B5EF4-FFF2-40B4-BE49-F238E27FC236}">
                <a16:creationId xmlns:a16="http://schemas.microsoft.com/office/drawing/2014/main" id="{250131FC-49B9-E9F3-2272-F3A32E74A90C}"/>
              </a:ext>
            </a:extLst>
          </p:cNvPr>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98BF6F6A-2411-6347-EB56-4D37779CEA34}"/>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 name="Google Shape;110;p1">
            <a:extLst>
              <a:ext uri="{FF2B5EF4-FFF2-40B4-BE49-F238E27FC236}">
                <a16:creationId xmlns:a16="http://schemas.microsoft.com/office/drawing/2014/main" id="{B9A4A1BC-04E3-E3C7-EAB0-3F3EAA6E9687}"/>
              </a:ext>
            </a:extLst>
          </p:cNvPr>
          <p:cNvPicPr preferRelativeResize="0"/>
          <p:nvPr/>
        </p:nvPicPr>
        <p:blipFill>
          <a:blip r:embed="rId3"/>
          <a:srcRect/>
          <a:stretch/>
        </p:blipFill>
        <p:spPr>
          <a:xfrm>
            <a:off x="9010943" y="6291124"/>
            <a:ext cx="1362250" cy="365125"/>
          </a:xfrm>
          <a:prstGeom prst="rect">
            <a:avLst/>
          </a:prstGeom>
          <a:noFill/>
          <a:ln>
            <a:noFill/>
          </a:ln>
        </p:spPr>
      </p:pic>
      <p:pic>
        <p:nvPicPr>
          <p:cNvPr id="4" name="Picture 3" descr="A screenshot of a computer&#10;&#10;AI-generated content may be incorrect.">
            <a:extLst>
              <a:ext uri="{FF2B5EF4-FFF2-40B4-BE49-F238E27FC236}">
                <a16:creationId xmlns:a16="http://schemas.microsoft.com/office/drawing/2014/main" id="{5C7AD725-FFEE-A94C-9810-7A4B57B5A796}"/>
              </a:ext>
            </a:extLst>
          </p:cNvPr>
          <p:cNvPicPr>
            <a:picLocks noChangeAspect="1"/>
          </p:cNvPicPr>
          <p:nvPr/>
        </p:nvPicPr>
        <p:blipFill>
          <a:blip r:embed="rId4"/>
          <a:stretch>
            <a:fillRect/>
          </a:stretch>
        </p:blipFill>
        <p:spPr>
          <a:xfrm>
            <a:off x="1257080" y="771978"/>
            <a:ext cx="9452557" cy="5314043"/>
          </a:xfrm>
          <a:prstGeom prst="rect">
            <a:avLst/>
          </a:prstGeom>
        </p:spPr>
      </p:pic>
    </p:spTree>
    <p:extLst>
      <p:ext uri="{BB962C8B-B14F-4D97-AF65-F5344CB8AC3E}">
        <p14:creationId xmlns:p14="http://schemas.microsoft.com/office/powerpoint/2010/main" val="294219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06A689-AAA8-350A-8FC4-A419243F1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4" name="TextBox 3">
            <a:extLst>
              <a:ext uri="{FF2B5EF4-FFF2-40B4-BE49-F238E27FC236}">
                <a16:creationId xmlns:a16="http://schemas.microsoft.com/office/drawing/2014/main" id="{C698AC3A-7B7E-2BCF-CADD-7033600ABD7E}"/>
              </a:ext>
            </a:extLst>
          </p:cNvPr>
          <p:cNvSpPr txBox="1"/>
          <p:nvPr/>
        </p:nvSpPr>
        <p:spPr>
          <a:xfrm>
            <a:off x="1294206" y="418657"/>
            <a:ext cx="8387676" cy="584775"/>
          </a:xfrm>
          <a:prstGeom prst="rect">
            <a:avLst/>
          </a:prstGeom>
          <a:noFill/>
        </p:spPr>
        <p:txBody>
          <a:bodyPr wrap="square">
            <a:spAutoFit/>
          </a:bodyPr>
          <a:lstStyle/>
          <a:p>
            <a:r>
              <a:rPr lang="en-US" sz="3200" b="1" dirty="0">
                <a:solidFill>
                  <a:srgbClr val="003EF4"/>
                </a:solidFill>
              </a:rPr>
              <a:t>Key Insights from Downtime Analysis</a:t>
            </a:r>
          </a:p>
        </p:txBody>
      </p:sp>
      <p:sp>
        <p:nvSpPr>
          <p:cNvPr id="6" name="TextBox 5">
            <a:extLst>
              <a:ext uri="{FF2B5EF4-FFF2-40B4-BE49-F238E27FC236}">
                <a16:creationId xmlns:a16="http://schemas.microsoft.com/office/drawing/2014/main" id="{F5033F6E-3936-75D2-C621-A5E154D9B5AB}"/>
              </a:ext>
            </a:extLst>
          </p:cNvPr>
          <p:cNvSpPr txBox="1"/>
          <p:nvPr/>
        </p:nvSpPr>
        <p:spPr>
          <a:xfrm>
            <a:off x="1294206" y="1169157"/>
            <a:ext cx="9850716" cy="523220"/>
          </a:xfrm>
          <a:prstGeom prst="rect">
            <a:avLst/>
          </a:prstGeom>
          <a:noFill/>
        </p:spPr>
        <p:txBody>
          <a:bodyPr wrap="square">
            <a:spAutoFit/>
          </a:bodyPr>
          <a:lstStyle/>
          <a:p>
            <a:r>
              <a:rPr lang="en-US" dirty="0"/>
              <a:t>Our comprehensive analysis reveals critical patterns and areas for strategic intervention to reduce machine downtime and optimize operations.</a:t>
            </a:r>
          </a:p>
        </p:txBody>
      </p:sp>
      <p:sp>
        <p:nvSpPr>
          <p:cNvPr id="12" name="TextBox 11">
            <a:extLst>
              <a:ext uri="{FF2B5EF4-FFF2-40B4-BE49-F238E27FC236}">
                <a16:creationId xmlns:a16="http://schemas.microsoft.com/office/drawing/2014/main" id="{899EF55C-09E4-7C6D-DD91-71E04AE12EB7}"/>
              </a:ext>
            </a:extLst>
          </p:cNvPr>
          <p:cNvSpPr txBox="1"/>
          <p:nvPr/>
        </p:nvSpPr>
        <p:spPr>
          <a:xfrm>
            <a:off x="7290995" y="1981211"/>
            <a:ext cx="4816736" cy="307777"/>
          </a:xfrm>
          <a:prstGeom prst="rect">
            <a:avLst/>
          </a:prstGeom>
          <a:noFill/>
        </p:spPr>
        <p:txBody>
          <a:bodyPr wrap="square">
            <a:spAutoFit/>
          </a:bodyPr>
          <a:lstStyle/>
          <a:p>
            <a:pPr>
              <a:buNone/>
            </a:pPr>
            <a:r>
              <a:rPr lang="en-US" dirty="0">
                <a:effectLst/>
              </a:rPr>
              <a:t>.</a:t>
            </a:r>
          </a:p>
        </p:txBody>
      </p:sp>
      <p:sp>
        <p:nvSpPr>
          <p:cNvPr id="3" name="Flowchart: Alternate Process 2">
            <a:extLst>
              <a:ext uri="{FF2B5EF4-FFF2-40B4-BE49-F238E27FC236}">
                <a16:creationId xmlns:a16="http://schemas.microsoft.com/office/drawing/2014/main" id="{ACE2D873-EF4C-D00E-F449-8D8DF15FC3D9}"/>
              </a:ext>
            </a:extLst>
          </p:cNvPr>
          <p:cNvSpPr/>
          <p:nvPr/>
        </p:nvSpPr>
        <p:spPr>
          <a:xfrm>
            <a:off x="1294206" y="1846547"/>
            <a:ext cx="4937760" cy="148832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dirty="0"/>
              <a:t>Mechanical Failures are Primary</a:t>
            </a:r>
          </a:p>
          <a:p>
            <a:pPr>
              <a:buNone/>
            </a:pPr>
            <a:r>
              <a:rPr lang="en-US" dirty="0"/>
              <a:t>Analysis shows that </a:t>
            </a:r>
            <a:r>
              <a:rPr lang="en-US" b="1" dirty="0"/>
              <a:t>65% of all unplanned downtime</a:t>
            </a:r>
            <a:r>
              <a:rPr lang="en-US" dirty="0"/>
              <a:t> is attributed to mechanical breakdowns, highlighting a need for targeted preventive maintenance and equipment upgrades</a:t>
            </a:r>
          </a:p>
        </p:txBody>
      </p:sp>
      <p:sp>
        <p:nvSpPr>
          <p:cNvPr id="5" name="Flowchart: Alternate Process 4">
            <a:extLst>
              <a:ext uri="{FF2B5EF4-FFF2-40B4-BE49-F238E27FC236}">
                <a16:creationId xmlns:a16="http://schemas.microsoft.com/office/drawing/2014/main" id="{455C724F-8F85-625D-52EC-0C227F2D6F23}"/>
              </a:ext>
            </a:extLst>
          </p:cNvPr>
          <p:cNvSpPr/>
          <p:nvPr/>
        </p:nvSpPr>
        <p:spPr>
          <a:xfrm>
            <a:off x="6416040" y="1858102"/>
            <a:ext cx="4937760" cy="1488324"/>
          </a:xfrm>
          <a:prstGeom prst="flowChartAlternateProces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dirty="0"/>
              <a:t>Proactive Maintenance Reduces Downtime</a:t>
            </a:r>
          </a:p>
          <a:p>
            <a:pPr>
              <a:buNone/>
            </a:pPr>
            <a:r>
              <a:rPr lang="en-US" dirty="0"/>
              <a:t>Shifts with higher adherence to </a:t>
            </a:r>
            <a:r>
              <a:rPr lang="en-US" b="1" dirty="0"/>
              <a:t>preventive maintenance schedules experience 25% less unplanned downtime</a:t>
            </a:r>
            <a:r>
              <a:rPr lang="en-US" dirty="0"/>
              <a:t>, underscoring the effectiveness of a proactive approach</a:t>
            </a:r>
          </a:p>
        </p:txBody>
      </p:sp>
      <p:sp>
        <p:nvSpPr>
          <p:cNvPr id="7" name="Flowchart: Alternate Process 6">
            <a:extLst>
              <a:ext uri="{FF2B5EF4-FFF2-40B4-BE49-F238E27FC236}">
                <a16:creationId xmlns:a16="http://schemas.microsoft.com/office/drawing/2014/main" id="{AF14F442-C1FC-AEC1-E7CB-F411E985DF9C}"/>
              </a:ext>
            </a:extLst>
          </p:cNvPr>
          <p:cNvSpPr/>
          <p:nvPr/>
        </p:nvSpPr>
        <p:spPr>
          <a:xfrm>
            <a:off x="1281804" y="3721859"/>
            <a:ext cx="4937760" cy="14883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dirty="0"/>
              <a:t>Rolling Mill Incurs Highest Cost</a:t>
            </a:r>
          </a:p>
          <a:p>
            <a:pPr>
              <a:buNone/>
            </a:pPr>
            <a:r>
              <a:rPr lang="en-US" dirty="0"/>
              <a:t>The </a:t>
            </a:r>
            <a:r>
              <a:rPr lang="en-US" b="1" dirty="0"/>
              <a:t>Rolling Mill department accounts for 40% of total downtime cost</a:t>
            </a:r>
            <a:r>
              <a:rPr lang="en-US" dirty="0"/>
              <a:t>, primarily due to the high impact of stoppages on production output and repair expenses.</a:t>
            </a:r>
          </a:p>
        </p:txBody>
      </p:sp>
      <p:sp>
        <p:nvSpPr>
          <p:cNvPr id="9" name="Flowchart: Alternate Process 8">
            <a:extLst>
              <a:ext uri="{FF2B5EF4-FFF2-40B4-BE49-F238E27FC236}">
                <a16:creationId xmlns:a16="http://schemas.microsoft.com/office/drawing/2014/main" id="{C109FB8B-5ED5-75BE-F8B7-071B9A8B2EE1}"/>
              </a:ext>
            </a:extLst>
          </p:cNvPr>
          <p:cNvSpPr/>
          <p:nvPr/>
        </p:nvSpPr>
        <p:spPr>
          <a:xfrm>
            <a:off x="6416040" y="3721859"/>
            <a:ext cx="4937760" cy="1488324"/>
          </a:xfrm>
          <a:prstGeom prst="flowChartAlternateProcess">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dirty="0"/>
              <a:t>Key High-Risk Machines Identified</a:t>
            </a:r>
          </a:p>
          <a:p>
            <a:pPr>
              <a:buNone/>
            </a:pPr>
            <a:r>
              <a:rPr lang="en-US" b="1" dirty="0"/>
              <a:t>Machine "Hydraulic Press A" and "Annealing Furnace B" are identified as critical high-risk assets</a:t>
            </a:r>
            <a:r>
              <a:rPr lang="en-US" dirty="0"/>
              <a:t>, contributing disproportionately to overall downtime duration and cost.</a:t>
            </a:r>
          </a:p>
        </p:txBody>
      </p:sp>
    </p:spTree>
    <p:extLst>
      <p:ext uri="{BB962C8B-B14F-4D97-AF65-F5344CB8AC3E}">
        <p14:creationId xmlns:p14="http://schemas.microsoft.com/office/powerpoint/2010/main" val="24042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animBg="1"/>
      <p:bldP spid="5" grpId="0" animBg="1"/>
      <p:bldP spid="7"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03262D-AAD6-723C-1F49-9507C1004E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TextBox 3">
            <a:extLst>
              <a:ext uri="{FF2B5EF4-FFF2-40B4-BE49-F238E27FC236}">
                <a16:creationId xmlns:a16="http://schemas.microsoft.com/office/drawing/2014/main" id="{B7D38F01-84A1-EDA3-6C35-5EBD8E6FFCCE}"/>
              </a:ext>
            </a:extLst>
          </p:cNvPr>
          <p:cNvSpPr txBox="1"/>
          <p:nvPr/>
        </p:nvSpPr>
        <p:spPr>
          <a:xfrm>
            <a:off x="3810897" y="412555"/>
            <a:ext cx="6094206" cy="707886"/>
          </a:xfrm>
          <a:prstGeom prst="rect">
            <a:avLst/>
          </a:prstGeom>
          <a:noFill/>
        </p:spPr>
        <p:txBody>
          <a:bodyPr wrap="square">
            <a:spAutoFit/>
          </a:bodyPr>
          <a:lstStyle/>
          <a:p>
            <a:r>
              <a:rPr lang="en-US" sz="4000" b="1" dirty="0">
                <a:solidFill>
                  <a:srgbClr val="003EF4"/>
                </a:solidFill>
              </a:rPr>
              <a:t>Recommendations</a:t>
            </a:r>
          </a:p>
        </p:txBody>
      </p:sp>
      <p:sp>
        <p:nvSpPr>
          <p:cNvPr id="6" name="TextBox 5">
            <a:extLst>
              <a:ext uri="{FF2B5EF4-FFF2-40B4-BE49-F238E27FC236}">
                <a16:creationId xmlns:a16="http://schemas.microsoft.com/office/drawing/2014/main" id="{5C2F75D4-BD42-3F85-07B6-E42B4E45AEDF}"/>
              </a:ext>
            </a:extLst>
          </p:cNvPr>
          <p:cNvSpPr txBox="1"/>
          <p:nvPr/>
        </p:nvSpPr>
        <p:spPr>
          <a:xfrm>
            <a:off x="1530276" y="1233557"/>
            <a:ext cx="9823524" cy="523220"/>
          </a:xfrm>
          <a:prstGeom prst="rect">
            <a:avLst/>
          </a:prstGeom>
          <a:noFill/>
        </p:spPr>
        <p:txBody>
          <a:bodyPr wrap="square">
            <a:spAutoFit/>
          </a:bodyPr>
          <a:lstStyle/>
          <a:p>
            <a:r>
              <a:rPr lang="en-US" dirty="0"/>
              <a:t>Based on our analysis, we propose the following strategic recommendations to significantly reduce downtime and enhance operational efficiency.</a:t>
            </a:r>
          </a:p>
        </p:txBody>
      </p:sp>
      <p:sp>
        <p:nvSpPr>
          <p:cNvPr id="3" name="Arrow: Pentagon 2">
            <a:extLst>
              <a:ext uri="{FF2B5EF4-FFF2-40B4-BE49-F238E27FC236}">
                <a16:creationId xmlns:a16="http://schemas.microsoft.com/office/drawing/2014/main" id="{33F4DBA6-D3D2-83AB-230B-3DF7C4A5ABDC}"/>
              </a:ext>
            </a:extLst>
          </p:cNvPr>
          <p:cNvSpPr/>
          <p:nvPr/>
        </p:nvSpPr>
        <p:spPr>
          <a:xfrm>
            <a:off x="1530276" y="1851249"/>
            <a:ext cx="6383767" cy="957722"/>
          </a:xfrm>
          <a:prstGeom prst="homePlate">
            <a:avLst/>
          </a:prstGeom>
          <a:solidFill>
            <a:srgbClr val="2AAF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Strengthen Preventive Maintenance</a:t>
            </a:r>
          </a:p>
          <a:p>
            <a:pPr>
              <a:buNone/>
            </a:pPr>
            <a:r>
              <a:rPr lang="en-US" dirty="0"/>
              <a:t>Implement stricter schedules and advanced techniques to minimize unexpected breakdowns across all critical machinery.</a:t>
            </a:r>
          </a:p>
          <a:p>
            <a:pPr algn="ctr"/>
            <a:endParaRPr lang="en-US" dirty="0"/>
          </a:p>
        </p:txBody>
      </p:sp>
      <p:sp>
        <p:nvSpPr>
          <p:cNvPr id="5" name="Arrow: Pentagon 4">
            <a:extLst>
              <a:ext uri="{FF2B5EF4-FFF2-40B4-BE49-F238E27FC236}">
                <a16:creationId xmlns:a16="http://schemas.microsoft.com/office/drawing/2014/main" id="{9CBDF553-1277-4481-1591-8D47F98AA6D6}"/>
              </a:ext>
            </a:extLst>
          </p:cNvPr>
          <p:cNvSpPr/>
          <p:nvPr/>
        </p:nvSpPr>
        <p:spPr>
          <a:xfrm>
            <a:off x="1530275" y="5288766"/>
            <a:ext cx="6383767" cy="957722"/>
          </a:xfrm>
          <a:prstGeom prst="homePlate">
            <a:avLst/>
          </a:prstGeom>
          <a:solidFill>
            <a:srgbClr val="2AAF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Adopt Predictive Maintenance</a:t>
            </a:r>
          </a:p>
          <a:p>
            <a:pPr>
              <a:buNone/>
            </a:pPr>
            <a:r>
              <a:rPr lang="en-US" dirty="0"/>
              <a:t>Utilize sensor data and advanced analytics to anticipate potential equipment failures, enabling proactive maintenance scheduling.</a:t>
            </a:r>
          </a:p>
        </p:txBody>
      </p:sp>
      <p:sp>
        <p:nvSpPr>
          <p:cNvPr id="7" name="Arrow: Pentagon 6">
            <a:extLst>
              <a:ext uri="{FF2B5EF4-FFF2-40B4-BE49-F238E27FC236}">
                <a16:creationId xmlns:a16="http://schemas.microsoft.com/office/drawing/2014/main" id="{4B3FD071-9982-1F75-95FE-B6346BB42B91}"/>
              </a:ext>
            </a:extLst>
          </p:cNvPr>
          <p:cNvSpPr/>
          <p:nvPr/>
        </p:nvSpPr>
        <p:spPr>
          <a:xfrm>
            <a:off x="1530275" y="4173569"/>
            <a:ext cx="6383767" cy="957722"/>
          </a:xfrm>
          <a:prstGeom prst="homePlate">
            <a:avLst/>
          </a:prstGeom>
          <a:solidFill>
            <a:srgbClr val="2AAF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Automate Downtime Logging</a:t>
            </a:r>
          </a:p>
          <a:p>
            <a:pPr>
              <a:buNone/>
            </a:pPr>
            <a:r>
              <a:rPr lang="en-US" dirty="0"/>
              <a:t>Implement automated systems for precise and real-time capture of downtime events and their root causes, reducing manual errors.</a:t>
            </a:r>
          </a:p>
        </p:txBody>
      </p:sp>
      <p:sp>
        <p:nvSpPr>
          <p:cNvPr id="9" name="Arrow: Pentagon 8">
            <a:extLst>
              <a:ext uri="{FF2B5EF4-FFF2-40B4-BE49-F238E27FC236}">
                <a16:creationId xmlns:a16="http://schemas.microsoft.com/office/drawing/2014/main" id="{33B59B9C-F15D-B5B5-50FE-5D201C1BFE86}"/>
              </a:ext>
            </a:extLst>
          </p:cNvPr>
          <p:cNvSpPr/>
          <p:nvPr/>
        </p:nvSpPr>
        <p:spPr>
          <a:xfrm>
            <a:off x="1530275" y="3016567"/>
            <a:ext cx="6383767" cy="957722"/>
          </a:xfrm>
          <a:prstGeom prst="homePlate">
            <a:avLst/>
          </a:prstGeom>
          <a:solidFill>
            <a:srgbClr val="2AAF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t>Target Key Failure Categories</a:t>
            </a:r>
          </a:p>
          <a:p>
            <a:pPr>
              <a:buNone/>
            </a:pPr>
            <a:r>
              <a:rPr lang="en-US" dirty="0"/>
              <a:t>Prioritize interventions and allocate resources to address the most frequent and costly downtime reasons identified in the analysis.</a:t>
            </a:r>
          </a:p>
        </p:txBody>
      </p:sp>
    </p:spTree>
    <p:extLst>
      <p:ext uri="{BB962C8B-B14F-4D97-AF65-F5344CB8AC3E}">
        <p14:creationId xmlns:p14="http://schemas.microsoft.com/office/powerpoint/2010/main" val="188385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animBg="1"/>
      <p:bldP spid="5" grpId="0" animBg="1"/>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B2C642-B54F-D294-4983-5ABECD9C1E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4" name="TextBox 3">
            <a:extLst>
              <a:ext uri="{FF2B5EF4-FFF2-40B4-BE49-F238E27FC236}">
                <a16:creationId xmlns:a16="http://schemas.microsoft.com/office/drawing/2014/main" id="{2D796C65-FD20-4232-F590-3B9B47619B32}"/>
              </a:ext>
            </a:extLst>
          </p:cNvPr>
          <p:cNvSpPr txBox="1"/>
          <p:nvPr/>
        </p:nvSpPr>
        <p:spPr>
          <a:xfrm>
            <a:off x="1487244" y="373236"/>
            <a:ext cx="9637955" cy="1077218"/>
          </a:xfrm>
          <a:prstGeom prst="rect">
            <a:avLst/>
          </a:prstGeom>
          <a:noFill/>
        </p:spPr>
        <p:txBody>
          <a:bodyPr wrap="square">
            <a:spAutoFit/>
          </a:bodyPr>
          <a:lstStyle/>
          <a:p>
            <a:r>
              <a:rPr lang="en-US" sz="3200" b="1" dirty="0">
                <a:solidFill>
                  <a:srgbClr val="003EF4"/>
                </a:solidFill>
              </a:rPr>
              <a:t>Conclusion: Charting a Course for Continuous Improvement</a:t>
            </a:r>
          </a:p>
        </p:txBody>
      </p:sp>
      <p:sp>
        <p:nvSpPr>
          <p:cNvPr id="6" name="TextBox 5">
            <a:extLst>
              <a:ext uri="{FF2B5EF4-FFF2-40B4-BE49-F238E27FC236}">
                <a16:creationId xmlns:a16="http://schemas.microsoft.com/office/drawing/2014/main" id="{B61EA5C4-8C68-A057-EDDC-3ACEB2547DF9}"/>
              </a:ext>
            </a:extLst>
          </p:cNvPr>
          <p:cNvSpPr txBox="1"/>
          <p:nvPr/>
        </p:nvSpPr>
        <p:spPr>
          <a:xfrm>
            <a:off x="1487245" y="1448710"/>
            <a:ext cx="10260106" cy="523220"/>
          </a:xfrm>
          <a:prstGeom prst="rect">
            <a:avLst/>
          </a:prstGeom>
          <a:noFill/>
        </p:spPr>
        <p:txBody>
          <a:bodyPr wrap="square">
            <a:spAutoFit/>
          </a:bodyPr>
          <a:lstStyle/>
          <a:p>
            <a:r>
              <a:rPr lang="en-US" dirty="0"/>
              <a:t>This project successfully delivered a robust framework for understanding and mitigating machine downtime, laying the groundwork for advanced operational strategies.</a:t>
            </a:r>
          </a:p>
        </p:txBody>
      </p:sp>
      <p:sp>
        <p:nvSpPr>
          <p:cNvPr id="8" name="TextBox 7">
            <a:extLst>
              <a:ext uri="{FF2B5EF4-FFF2-40B4-BE49-F238E27FC236}">
                <a16:creationId xmlns:a16="http://schemas.microsoft.com/office/drawing/2014/main" id="{7B4B880C-A28E-C46A-4B6B-851C06BE7C76}"/>
              </a:ext>
            </a:extLst>
          </p:cNvPr>
          <p:cNvSpPr txBox="1"/>
          <p:nvPr/>
        </p:nvSpPr>
        <p:spPr>
          <a:xfrm>
            <a:off x="1487245" y="2442335"/>
            <a:ext cx="6094206" cy="954107"/>
          </a:xfrm>
          <a:prstGeom prst="rect">
            <a:avLst/>
          </a:prstGeom>
          <a:ln>
            <a:solidFill>
              <a:srgbClr val="2AAF82"/>
            </a:solidFill>
          </a:ln>
        </p:spPr>
        <p:style>
          <a:lnRef idx="2">
            <a:schemeClr val="dk1"/>
          </a:lnRef>
          <a:fillRef idx="1">
            <a:schemeClr val="lt1"/>
          </a:fillRef>
          <a:effectRef idx="0">
            <a:schemeClr val="dk1"/>
          </a:effectRef>
          <a:fontRef idx="minor">
            <a:schemeClr val="dk1"/>
          </a:fontRef>
        </p:style>
        <p:txBody>
          <a:bodyPr wrap="square">
            <a:spAutoFit/>
          </a:bodyPr>
          <a:lstStyle/>
          <a:p>
            <a:pPr>
              <a:buNone/>
            </a:pPr>
            <a:r>
              <a:rPr lang="en-US" b="1" dirty="0">
                <a:effectLst/>
              </a:rPr>
              <a:t>Addressed Key Business Questions</a:t>
            </a:r>
          </a:p>
          <a:p>
            <a:pPr>
              <a:buNone/>
            </a:pPr>
            <a:r>
              <a:rPr lang="en-US" b="1" dirty="0">
                <a:effectLst/>
              </a:rPr>
              <a:t>Our analysis provided clear answers to critical inquiries regarding downtime causes, costs, and high-risk assets, enabling data-driven strategic planning.</a:t>
            </a:r>
          </a:p>
        </p:txBody>
      </p:sp>
      <p:sp>
        <p:nvSpPr>
          <p:cNvPr id="10" name="TextBox 9">
            <a:extLst>
              <a:ext uri="{FF2B5EF4-FFF2-40B4-BE49-F238E27FC236}">
                <a16:creationId xmlns:a16="http://schemas.microsoft.com/office/drawing/2014/main" id="{B96E15EB-0F6F-0AED-15A1-C76F7DB2FB52}"/>
              </a:ext>
            </a:extLst>
          </p:cNvPr>
          <p:cNvSpPr txBox="1"/>
          <p:nvPr/>
        </p:nvSpPr>
        <p:spPr>
          <a:xfrm>
            <a:off x="1487245" y="3615848"/>
            <a:ext cx="6094206" cy="954107"/>
          </a:xfrm>
          <a:prstGeom prst="rect">
            <a:avLst/>
          </a:prstGeom>
          <a:ln>
            <a:solidFill>
              <a:srgbClr val="2AAF82"/>
            </a:solidFill>
          </a:ln>
        </p:spPr>
        <p:style>
          <a:lnRef idx="2">
            <a:schemeClr val="dk1"/>
          </a:lnRef>
          <a:fillRef idx="1">
            <a:schemeClr val="lt1"/>
          </a:fillRef>
          <a:effectRef idx="0">
            <a:schemeClr val="dk1"/>
          </a:effectRef>
          <a:fontRef idx="minor">
            <a:schemeClr val="dk1"/>
          </a:fontRef>
        </p:style>
        <p:txBody>
          <a:bodyPr wrap="square">
            <a:spAutoFit/>
          </a:bodyPr>
          <a:lstStyle/>
          <a:p>
            <a:pPr>
              <a:buNone/>
            </a:pPr>
            <a:r>
              <a:rPr lang="en-US" b="1" dirty="0">
                <a:effectLst/>
              </a:rPr>
              <a:t>Enhanced Decision-Making with Dashboard</a:t>
            </a:r>
          </a:p>
          <a:p>
            <a:pPr>
              <a:buNone/>
            </a:pPr>
            <a:r>
              <a:rPr lang="en-US" b="1" dirty="0">
                <a:effectLst/>
              </a:rPr>
              <a:t>The Power BI dashboard offers real-time, interactive insights, empowering stakeholders to make informed decisions swiftly to optimize production and maintenance schedules</a:t>
            </a:r>
            <a:r>
              <a:rPr lang="en-US" dirty="0">
                <a:effectLst/>
              </a:rPr>
              <a:t>.</a:t>
            </a:r>
          </a:p>
        </p:txBody>
      </p:sp>
      <p:sp>
        <p:nvSpPr>
          <p:cNvPr id="12" name="TextBox 11">
            <a:extLst>
              <a:ext uri="{FF2B5EF4-FFF2-40B4-BE49-F238E27FC236}">
                <a16:creationId xmlns:a16="http://schemas.microsoft.com/office/drawing/2014/main" id="{34CCFABF-BC3A-577E-2F9F-90A67CCB3E80}"/>
              </a:ext>
            </a:extLst>
          </p:cNvPr>
          <p:cNvSpPr txBox="1"/>
          <p:nvPr/>
        </p:nvSpPr>
        <p:spPr>
          <a:xfrm>
            <a:off x="1487245" y="4789361"/>
            <a:ext cx="6094206" cy="954107"/>
          </a:xfrm>
          <a:prstGeom prst="rect">
            <a:avLst/>
          </a:prstGeom>
          <a:ln>
            <a:solidFill>
              <a:srgbClr val="2AAF82"/>
            </a:solidFill>
          </a:ln>
        </p:spPr>
        <p:style>
          <a:lnRef idx="2">
            <a:schemeClr val="dk1"/>
          </a:lnRef>
          <a:fillRef idx="1">
            <a:schemeClr val="lt1"/>
          </a:fillRef>
          <a:effectRef idx="0">
            <a:schemeClr val="dk1"/>
          </a:effectRef>
          <a:fontRef idx="minor">
            <a:schemeClr val="dk1"/>
          </a:fontRef>
        </p:style>
        <p:txBody>
          <a:bodyPr wrap="square">
            <a:spAutoFit/>
          </a:bodyPr>
          <a:lstStyle/>
          <a:p>
            <a:pPr>
              <a:buNone/>
            </a:pPr>
            <a:r>
              <a:rPr lang="en-US" b="1" dirty="0">
                <a:effectLst/>
              </a:rPr>
              <a:t>Foundation for Predictive Maintenance</a:t>
            </a:r>
          </a:p>
          <a:p>
            <a:pPr>
              <a:buNone/>
            </a:pPr>
            <a:r>
              <a:rPr lang="en-US" b="1" dirty="0">
                <a:effectLst/>
              </a:rPr>
              <a:t>The refined data model and KPI framework are crucial stepping stones towards implementing a sophisticated predictive maintenance program, further reducing unplanned stoppages</a:t>
            </a:r>
            <a:r>
              <a:rPr lang="en-US" dirty="0">
                <a:effectLst/>
              </a:rPr>
              <a:t>.</a:t>
            </a:r>
          </a:p>
        </p:txBody>
      </p:sp>
    </p:spTree>
    <p:extLst>
      <p:ext uri="{BB962C8B-B14F-4D97-AF65-F5344CB8AC3E}">
        <p14:creationId xmlns:p14="http://schemas.microsoft.com/office/powerpoint/2010/main" val="8256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7" name="Picture 6" descr="A blue and black gradient&#10;&#10;AI-generated content may be incorrect.">
            <a:extLst>
              <a:ext uri="{FF2B5EF4-FFF2-40B4-BE49-F238E27FC236}">
                <a16:creationId xmlns:a16="http://schemas.microsoft.com/office/drawing/2014/main" id="{47A87BA6-AB7F-9133-9694-8BF9C2DAC2AE}"/>
              </a:ext>
            </a:extLst>
          </p:cNvPr>
          <p:cNvPicPr>
            <a:picLocks noChangeAspect="1"/>
          </p:cNvPicPr>
          <p:nvPr/>
        </p:nvPicPr>
        <p:blipFill>
          <a:blip r:embed="rId3"/>
          <a:stretch>
            <a:fillRect/>
          </a:stretch>
        </p:blipFill>
        <p:spPr>
          <a:xfrm>
            <a:off x="0" y="-75303"/>
            <a:ext cx="12192000" cy="6933304"/>
          </a:xfrm>
          <a:prstGeom prst="rect">
            <a:avLst/>
          </a:prstGeom>
        </p:spPr>
      </p:pic>
      <p:sp>
        <p:nvSpPr>
          <p:cNvPr id="225" name="Google Shape;225;p12"/>
          <p:cNvSpPr txBox="1">
            <a:spLocks noGrp="1"/>
          </p:cNvSpPr>
          <p:nvPr>
            <p:ph type="sldNum" idx="12"/>
          </p:nvPr>
        </p:nvSpPr>
        <p:spPr>
          <a:xfrm>
            <a:off x="8610600" y="676514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5" name="TextBox 4">
            <a:extLst>
              <a:ext uri="{FF2B5EF4-FFF2-40B4-BE49-F238E27FC236}">
                <a16:creationId xmlns:a16="http://schemas.microsoft.com/office/drawing/2014/main" id="{3B08F343-469F-DC7B-3985-C2F1307B693D}"/>
              </a:ext>
            </a:extLst>
          </p:cNvPr>
          <p:cNvSpPr txBox="1"/>
          <p:nvPr/>
        </p:nvSpPr>
        <p:spPr>
          <a:xfrm>
            <a:off x="2294452" y="2303486"/>
            <a:ext cx="7458249" cy="1446550"/>
          </a:xfrm>
          <a:prstGeom prst="rect">
            <a:avLst/>
          </a:prstGeom>
          <a:noFill/>
        </p:spPr>
        <p:txBody>
          <a:bodyPr wrap="square" rtlCol="0">
            <a:spAutoFit/>
          </a:bodyPr>
          <a:lstStyle/>
          <a:p>
            <a:pPr algn="ctr"/>
            <a:r>
              <a:rPr lang="en-GB" sz="8800" b="1" dirty="0">
                <a:solidFill>
                  <a:schemeClr val="bg1"/>
                </a:solidFill>
              </a:rPr>
              <a:t>THANK YOU</a:t>
            </a:r>
          </a:p>
        </p:txBody>
      </p:sp>
      <p:sp>
        <p:nvSpPr>
          <p:cNvPr id="4" name="TextBox 3">
            <a:extLst>
              <a:ext uri="{FF2B5EF4-FFF2-40B4-BE49-F238E27FC236}">
                <a16:creationId xmlns:a16="http://schemas.microsoft.com/office/drawing/2014/main" id="{E1C69BD0-67A9-D9A9-231B-DBE5CE4125FF}"/>
              </a:ext>
            </a:extLst>
          </p:cNvPr>
          <p:cNvSpPr txBox="1"/>
          <p:nvPr/>
        </p:nvSpPr>
        <p:spPr>
          <a:xfrm>
            <a:off x="4959885" y="4015167"/>
            <a:ext cx="2719270" cy="400110"/>
          </a:xfrm>
          <a:prstGeom prst="rect">
            <a:avLst/>
          </a:prstGeom>
          <a:noFill/>
        </p:spPr>
        <p:txBody>
          <a:bodyPr wrap="square">
            <a:spAutoFit/>
          </a:bodyPr>
          <a:lstStyle/>
          <a:p>
            <a:r>
              <a:rPr lang="en-GB" sz="2000" b="1" i="0" cap="all" dirty="0">
                <a:solidFill>
                  <a:schemeClr val="bg1"/>
                </a:solidFill>
                <a:effectLst/>
                <a:latin typeface="+mj-lt"/>
              </a:rPr>
              <a:t>any questions ?</a:t>
            </a:r>
            <a:endParaRPr lang="en-GB" sz="2000" b="1" dirty="0">
              <a:solidFill>
                <a:schemeClr val="bg1"/>
              </a:solidFill>
              <a:latin typeface="+mj-lt"/>
            </a:endParaRPr>
          </a:p>
        </p:txBody>
      </p:sp>
      <p:pic>
        <p:nvPicPr>
          <p:cNvPr id="2" name="Google Shape;110;p1">
            <a:extLst>
              <a:ext uri="{FF2B5EF4-FFF2-40B4-BE49-F238E27FC236}">
                <a16:creationId xmlns:a16="http://schemas.microsoft.com/office/drawing/2014/main" id="{58C33320-60ED-A251-AB49-C1349DCD930A}"/>
              </a:ext>
            </a:extLst>
          </p:cNvPr>
          <p:cNvPicPr preferRelativeResize="0"/>
          <p:nvPr/>
        </p:nvPicPr>
        <p:blipFill>
          <a:blip r:embed="rId4"/>
          <a:srcRect/>
          <a:stretch/>
        </p:blipFill>
        <p:spPr>
          <a:xfrm>
            <a:off x="10713315" y="324614"/>
            <a:ext cx="1362250" cy="365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A7A745-6A79-0EEB-B703-3FF832932E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extBox 3">
            <a:extLst>
              <a:ext uri="{FF2B5EF4-FFF2-40B4-BE49-F238E27FC236}">
                <a16:creationId xmlns:a16="http://schemas.microsoft.com/office/drawing/2014/main" id="{FDB28B14-9CD9-269F-B4D9-133EB44D7495}"/>
              </a:ext>
            </a:extLst>
          </p:cNvPr>
          <p:cNvSpPr txBox="1"/>
          <p:nvPr/>
        </p:nvSpPr>
        <p:spPr>
          <a:xfrm>
            <a:off x="1605579" y="416267"/>
            <a:ext cx="4289612" cy="769441"/>
          </a:xfrm>
          <a:prstGeom prst="rect">
            <a:avLst/>
          </a:prstGeom>
          <a:noFill/>
        </p:spPr>
        <p:txBody>
          <a:bodyPr wrap="square">
            <a:spAutoFit/>
          </a:bodyPr>
          <a:lstStyle/>
          <a:p>
            <a:r>
              <a:rPr lang="en-US" sz="4400" b="1" dirty="0">
                <a:solidFill>
                  <a:srgbClr val="003EF4"/>
                </a:solidFill>
              </a:rPr>
              <a:t>Project Agenda</a:t>
            </a:r>
          </a:p>
        </p:txBody>
      </p:sp>
      <p:sp>
        <p:nvSpPr>
          <p:cNvPr id="8" name="TextBox 7">
            <a:extLst>
              <a:ext uri="{FF2B5EF4-FFF2-40B4-BE49-F238E27FC236}">
                <a16:creationId xmlns:a16="http://schemas.microsoft.com/office/drawing/2014/main" id="{56CBDC00-FF15-AFBD-3494-EE34ADA4C41B}"/>
              </a:ext>
            </a:extLst>
          </p:cNvPr>
          <p:cNvSpPr txBox="1"/>
          <p:nvPr/>
        </p:nvSpPr>
        <p:spPr>
          <a:xfrm>
            <a:off x="1301675" y="1185708"/>
            <a:ext cx="7839635" cy="307777"/>
          </a:xfrm>
          <a:prstGeom prst="rect">
            <a:avLst/>
          </a:prstGeom>
          <a:noFill/>
        </p:spPr>
        <p:txBody>
          <a:bodyPr wrap="square">
            <a:spAutoFit/>
          </a:bodyPr>
          <a:lstStyle/>
          <a:p>
            <a:r>
              <a:rPr lang="en-US" b="1" dirty="0"/>
              <a:t>A roadmap to understanding and optimizing steel manufacturing operations.</a:t>
            </a:r>
          </a:p>
        </p:txBody>
      </p:sp>
      <p:sp>
        <p:nvSpPr>
          <p:cNvPr id="10" name="TextBox 9">
            <a:extLst>
              <a:ext uri="{FF2B5EF4-FFF2-40B4-BE49-F238E27FC236}">
                <a16:creationId xmlns:a16="http://schemas.microsoft.com/office/drawing/2014/main" id="{AAB2F33A-33A3-49D3-5366-6372099DE1D6}"/>
              </a:ext>
            </a:extLst>
          </p:cNvPr>
          <p:cNvSpPr txBox="1"/>
          <p:nvPr/>
        </p:nvSpPr>
        <p:spPr>
          <a:xfrm>
            <a:off x="785308" y="1764254"/>
            <a:ext cx="3302598" cy="738664"/>
          </a:xfrm>
          <a:prstGeom prst="rect">
            <a:avLst/>
          </a:prstGeom>
          <a:noFill/>
        </p:spPr>
        <p:txBody>
          <a:bodyPr wrap="square">
            <a:spAutoFit/>
          </a:bodyPr>
          <a:lstStyle/>
          <a:p>
            <a:pPr>
              <a:buNone/>
            </a:pPr>
            <a:r>
              <a:rPr lang="en-US" dirty="0">
                <a:solidFill>
                  <a:schemeClr val="tx2">
                    <a:lumMod val="10000"/>
                  </a:schemeClr>
                </a:solidFill>
                <a:effectLst/>
              </a:rPr>
              <a:t>01</a:t>
            </a:r>
          </a:p>
          <a:p>
            <a:pPr>
              <a:buNone/>
            </a:pPr>
            <a:r>
              <a:rPr lang="en-US" b="1" dirty="0">
                <a:solidFill>
                  <a:srgbClr val="047954"/>
                </a:solidFill>
                <a:effectLst/>
              </a:rPr>
              <a:t>Project Overview</a:t>
            </a:r>
          </a:p>
          <a:p>
            <a:pPr>
              <a:buNone/>
            </a:pPr>
            <a:r>
              <a:rPr lang="en-US" dirty="0">
                <a:effectLst/>
              </a:rPr>
              <a:t>Understanding the scope and vision</a:t>
            </a:r>
          </a:p>
        </p:txBody>
      </p:sp>
      <p:sp>
        <p:nvSpPr>
          <p:cNvPr id="12" name="TextBox 11">
            <a:extLst>
              <a:ext uri="{FF2B5EF4-FFF2-40B4-BE49-F238E27FC236}">
                <a16:creationId xmlns:a16="http://schemas.microsoft.com/office/drawing/2014/main" id="{FF565B91-0B67-F95D-2070-9684C375CE75}"/>
              </a:ext>
            </a:extLst>
          </p:cNvPr>
          <p:cNvSpPr txBox="1"/>
          <p:nvPr/>
        </p:nvSpPr>
        <p:spPr>
          <a:xfrm>
            <a:off x="4582758" y="1764254"/>
            <a:ext cx="2848087" cy="738664"/>
          </a:xfrm>
          <a:prstGeom prst="rect">
            <a:avLst/>
          </a:prstGeom>
          <a:noFill/>
        </p:spPr>
        <p:txBody>
          <a:bodyPr wrap="square">
            <a:spAutoFit/>
          </a:bodyPr>
          <a:lstStyle/>
          <a:p>
            <a:pPr>
              <a:buNone/>
            </a:pPr>
            <a:r>
              <a:rPr lang="en-US" dirty="0">
                <a:effectLst/>
              </a:rPr>
              <a:t>02</a:t>
            </a:r>
          </a:p>
          <a:p>
            <a:pPr>
              <a:buNone/>
            </a:pPr>
            <a:r>
              <a:rPr lang="en-US" b="1" dirty="0">
                <a:solidFill>
                  <a:srgbClr val="047954"/>
                </a:solidFill>
                <a:effectLst/>
              </a:rPr>
              <a:t>Objectives</a:t>
            </a:r>
          </a:p>
          <a:p>
            <a:pPr>
              <a:buNone/>
            </a:pPr>
            <a:r>
              <a:rPr lang="en-US" dirty="0">
                <a:effectLst/>
              </a:rPr>
              <a:t>Defining our goals for impact</a:t>
            </a:r>
          </a:p>
        </p:txBody>
      </p:sp>
      <p:sp>
        <p:nvSpPr>
          <p:cNvPr id="14" name="TextBox 13">
            <a:extLst>
              <a:ext uri="{FF2B5EF4-FFF2-40B4-BE49-F238E27FC236}">
                <a16:creationId xmlns:a16="http://schemas.microsoft.com/office/drawing/2014/main" id="{E622E570-1F2E-0DBF-37F0-2C2DFEEDF284}"/>
              </a:ext>
            </a:extLst>
          </p:cNvPr>
          <p:cNvSpPr txBox="1"/>
          <p:nvPr/>
        </p:nvSpPr>
        <p:spPr>
          <a:xfrm>
            <a:off x="8178502" y="1764254"/>
            <a:ext cx="2848087" cy="738664"/>
          </a:xfrm>
          <a:prstGeom prst="rect">
            <a:avLst/>
          </a:prstGeom>
          <a:noFill/>
        </p:spPr>
        <p:txBody>
          <a:bodyPr wrap="square">
            <a:spAutoFit/>
          </a:bodyPr>
          <a:lstStyle/>
          <a:p>
            <a:pPr>
              <a:buNone/>
            </a:pPr>
            <a:r>
              <a:rPr lang="en-US" dirty="0">
                <a:effectLst/>
              </a:rPr>
              <a:t>03</a:t>
            </a:r>
          </a:p>
          <a:p>
            <a:pPr>
              <a:buNone/>
            </a:pPr>
            <a:r>
              <a:rPr lang="en-US" b="1" dirty="0">
                <a:solidFill>
                  <a:srgbClr val="047954"/>
                </a:solidFill>
                <a:effectLst/>
              </a:rPr>
              <a:t>Team Members</a:t>
            </a:r>
          </a:p>
          <a:p>
            <a:pPr>
              <a:buNone/>
            </a:pPr>
            <a:r>
              <a:rPr lang="en-US" dirty="0">
                <a:effectLst/>
              </a:rPr>
              <a:t>Meet the dedicated individuals</a:t>
            </a:r>
          </a:p>
        </p:txBody>
      </p:sp>
      <p:sp>
        <p:nvSpPr>
          <p:cNvPr id="16" name="TextBox 15">
            <a:extLst>
              <a:ext uri="{FF2B5EF4-FFF2-40B4-BE49-F238E27FC236}">
                <a16:creationId xmlns:a16="http://schemas.microsoft.com/office/drawing/2014/main" id="{9BBB0FE1-4314-879F-3A2A-9A399C7856DE}"/>
              </a:ext>
            </a:extLst>
          </p:cNvPr>
          <p:cNvSpPr txBox="1"/>
          <p:nvPr/>
        </p:nvSpPr>
        <p:spPr>
          <a:xfrm>
            <a:off x="785308" y="2690336"/>
            <a:ext cx="3033657" cy="738664"/>
          </a:xfrm>
          <a:prstGeom prst="rect">
            <a:avLst/>
          </a:prstGeom>
          <a:noFill/>
        </p:spPr>
        <p:txBody>
          <a:bodyPr wrap="square">
            <a:spAutoFit/>
          </a:bodyPr>
          <a:lstStyle/>
          <a:p>
            <a:pPr>
              <a:buNone/>
            </a:pPr>
            <a:r>
              <a:rPr lang="en-US" dirty="0">
                <a:effectLst/>
              </a:rPr>
              <a:t>04</a:t>
            </a:r>
          </a:p>
          <a:p>
            <a:pPr>
              <a:buNone/>
            </a:pPr>
            <a:r>
              <a:rPr lang="en-US" b="1" dirty="0">
                <a:solidFill>
                  <a:srgbClr val="047954"/>
                </a:solidFill>
                <a:effectLst/>
              </a:rPr>
              <a:t>Workflow</a:t>
            </a:r>
          </a:p>
          <a:p>
            <a:pPr>
              <a:buNone/>
            </a:pPr>
            <a:r>
              <a:rPr lang="en-US" dirty="0">
                <a:effectLst/>
              </a:rPr>
              <a:t>Our structured approach</a:t>
            </a:r>
          </a:p>
        </p:txBody>
      </p:sp>
      <p:sp>
        <p:nvSpPr>
          <p:cNvPr id="18" name="TextBox 17">
            <a:extLst>
              <a:ext uri="{FF2B5EF4-FFF2-40B4-BE49-F238E27FC236}">
                <a16:creationId xmlns:a16="http://schemas.microsoft.com/office/drawing/2014/main" id="{F4F2B1F1-F42E-A856-EC84-986F3ADAC77E}"/>
              </a:ext>
            </a:extLst>
          </p:cNvPr>
          <p:cNvSpPr txBox="1"/>
          <p:nvPr/>
        </p:nvSpPr>
        <p:spPr>
          <a:xfrm>
            <a:off x="4582758" y="2690336"/>
            <a:ext cx="2934148" cy="738664"/>
          </a:xfrm>
          <a:prstGeom prst="rect">
            <a:avLst/>
          </a:prstGeom>
          <a:noFill/>
        </p:spPr>
        <p:txBody>
          <a:bodyPr wrap="square">
            <a:spAutoFit/>
          </a:bodyPr>
          <a:lstStyle/>
          <a:p>
            <a:pPr>
              <a:buNone/>
            </a:pPr>
            <a:r>
              <a:rPr lang="en-US" dirty="0">
                <a:effectLst/>
              </a:rPr>
              <a:t>05</a:t>
            </a:r>
          </a:p>
          <a:p>
            <a:pPr>
              <a:buNone/>
            </a:pPr>
            <a:r>
              <a:rPr lang="en-US" b="1" dirty="0">
                <a:solidFill>
                  <a:srgbClr val="047954"/>
                </a:solidFill>
                <a:effectLst/>
              </a:rPr>
              <a:t>Data Collection</a:t>
            </a:r>
          </a:p>
          <a:p>
            <a:pPr>
              <a:buNone/>
            </a:pPr>
            <a:r>
              <a:rPr lang="en-US" dirty="0">
                <a:effectLst/>
              </a:rPr>
              <a:t>Gathering the raw information</a:t>
            </a:r>
          </a:p>
        </p:txBody>
      </p:sp>
      <p:sp>
        <p:nvSpPr>
          <p:cNvPr id="20" name="TextBox 19">
            <a:extLst>
              <a:ext uri="{FF2B5EF4-FFF2-40B4-BE49-F238E27FC236}">
                <a16:creationId xmlns:a16="http://schemas.microsoft.com/office/drawing/2014/main" id="{277C705A-31BE-CB42-C96F-98D88233233C}"/>
              </a:ext>
            </a:extLst>
          </p:cNvPr>
          <p:cNvSpPr txBox="1"/>
          <p:nvPr/>
        </p:nvSpPr>
        <p:spPr>
          <a:xfrm>
            <a:off x="8178502" y="2690336"/>
            <a:ext cx="2407023" cy="738664"/>
          </a:xfrm>
          <a:prstGeom prst="rect">
            <a:avLst/>
          </a:prstGeom>
          <a:noFill/>
        </p:spPr>
        <p:txBody>
          <a:bodyPr wrap="square">
            <a:spAutoFit/>
          </a:bodyPr>
          <a:lstStyle/>
          <a:p>
            <a:pPr>
              <a:buNone/>
            </a:pPr>
            <a:r>
              <a:rPr lang="en-US" dirty="0">
                <a:effectLst/>
              </a:rPr>
              <a:t>06</a:t>
            </a:r>
          </a:p>
          <a:p>
            <a:pPr>
              <a:buNone/>
            </a:pPr>
            <a:r>
              <a:rPr lang="en-US" b="1" dirty="0">
                <a:solidFill>
                  <a:srgbClr val="047954"/>
                </a:solidFill>
                <a:effectLst/>
              </a:rPr>
              <a:t>Data Cleaning</a:t>
            </a:r>
          </a:p>
          <a:p>
            <a:pPr>
              <a:buNone/>
            </a:pPr>
            <a:r>
              <a:rPr lang="en-US" dirty="0">
                <a:effectLst/>
              </a:rPr>
              <a:t>Refining data for accuracy</a:t>
            </a:r>
          </a:p>
        </p:txBody>
      </p:sp>
      <p:sp>
        <p:nvSpPr>
          <p:cNvPr id="22" name="TextBox 21">
            <a:extLst>
              <a:ext uri="{FF2B5EF4-FFF2-40B4-BE49-F238E27FC236}">
                <a16:creationId xmlns:a16="http://schemas.microsoft.com/office/drawing/2014/main" id="{171E87BA-9DFC-CF03-4C62-B70839A39C1C}"/>
              </a:ext>
            </a:extLst>
          </p:cNvPr>
          <p:cNvSpPr txBox="1"/>
          <p:nvPr/>
        </p:nvSpPr>
        <p:spPr>
          <a:xfrm>
            <a:off x="785308" y="3858423"/>
            <a:ext cx="2148840" cy="738664"/>
          </a:xfrm>
          <a:prstGeom prst="rect">
            <a:avLst/>
          </a:prstGeom>
          <a:noFill/>
        </p:spPr>
        <p:txBody>
          <a:bodyPr wrap="square">
            <a:spAutoFit/>
          </a:bodyPr>
          <a:lstStyle/>
          <a:p>
            <a:pPr>
              <a:buNone/>
            </a:pPr>
            <a:r>
              <a:rPr lang="en-US" dirty="0">
                <a:effectLst/>
              </a:rPr>
              <a:t>07</a:t>
            </a:r>
          </a:p>
          <a:p>
            <a:pPr>
              <a:buNone/>
            </a:pPr>
            <a:r>
              <a:rPr lang="en-US" b="1" dirty="0">
                <a:solidFill>
                  <a:srgbClr val="047954"/>
                </a:solidFill>
                <a:effectLst/>
              </a:rPr>
              <a:t>Data Modeling</a:t>
            </a:r>
          </a:p>
          <a:p>
            <a:pPr>
              <a:buNone/>
            </a:pPr>
            <a:r>
              <a:rPr lang="en-US" dirty="0">
                <a:effectLst/>
              </a:rPr>
              <a:t>Structuring for insights</a:t>
            </a:r>
          </a:p>
        </p:txBody>
      </p:sp>
      <p:sp>
        <p:nvSpPr>
          <p:cNvPr id="24" name="TextBox 23">
            <a:extLst>
              <a:ext uri="{FF2B5EF4-FFF2-40B4-BE49-F238E27FC236}">
                <a16:creationId xmlns:a16="http://schemas.microsoft.com/office/drawing/2014/main" id="{77E59B0F-33B3-F151-43B1-9D25775A9F97}"/>
              </a:ext>
            </a:extLst>
          </p:cNvPr>
          <p:cNvSpPr txBox="1"/>
          <p:nvPr/>
        </p:nvSpPr>
        <p:spPr>
          <a:xfrm>
            <a:off x="4582758" y="3858423"/>
            <a:ext cx="3022898" cy="738664"/>
          </a:xfrm>
          <a:prstGeom prst="rect">
            <a:avLst/>
          </a:prstGeom>
          <a:noFill/>
        </p:spPr>
        <p:txBody>
          <a:bodyPr wrap="square">
            <a:spAutoFit/>
          </a:bodyPr>
          <a:lstStyle/>
          <a:p>
            <a:pPr>
              <a:buNone/>
            </a:pPr>
            <a:r>
              <a:rPr lang="en-US" dirty="0">
                <a:effectLst/>
              </a:rPr>
              <a:t>08</a:t>
            </a:r>
          </a:p>
          <a:p>
            <a:pPr>
              <a:buNone/>
            </a:pPr>
            <a:r>
              <a:rPr lang="en-US" b="1" dirty="0">
                <a:solidFill>
                  <a:srgbClr val="047954"/>
                </a:solidFill>
                <a:effectLst/>
              </a:rPr>
              <a:t>KPI Calculations</a:t>
            </a:r>
          </a:p>
          <a:p>
            <a:pPr>
              <a:buNone/>
            </a:pPr>
            <a:r>
              <a:rPr lang="en-US" dirty="0">
                <a:effectLst/>
              </a:rPr>
              <a:t>Measuring performance effectively</a:t>
            </a:r>
          </a:p>
        </p:txBody>
      </p:sp>
      <p:sp>
        <p:nvSpPr>
          <p:cNvPr id="26" name="TextBox 25">
            <a:extLst>
              <a:ext uri="{FF2B5EF4-FFF2-40B4-BE49-F238E27FC236}">
                <a16:creationId xmlns:a16="http://schemas.microsoft.com/office/drawing/2014/main" id="{227E7488-EEB2-BD49-82DD-3EE1C20D2FA4}"/>
              </a:ext>
            </a:extLst>
          </p:cNvPr>
          <p:cNvSpPr txBox="1"/>
          <p:nvPr/>
        </p:nvSpPr>
        <p:spPr>
          <a:xfrm>
            <a:off x="8178502" y="3858423"/>
            <a:ext cx="2743200" cy="738664"/>
          </a:xfrm>
          <a:prstGeom prst="rect">
            <a:avLst/>
          </a:prstGeom>
          <a:noFill/>
        </p:spPr>
        <p:txBody>
          <a:bodyPr wrap="square">
            <a:spAutoFit/>
          </a:bodyPr>
          <a:lstStyle/>
          <a:p>
            <a:pPr>
              <a:buNone/>
            </a:pPr>
            <a:r>
              <a:rPr lang="en-US" dirty="0">
                <a:effectLst/>
              </a:rPr>
              <a:t>09</a:t>
            </a:r>
          </a:p>
          <a:p>
            <a:pPr>
              <a:buNone/>
            </a:pPr>
            <a:r>
              <a:rPr lang="en-US" b="1" dirty="0">
                <a:solidFill>
                  <a:srgbClr val="047954"/>
                </a:solidFill>
                <a:effectLst/>
              </a:rPr>
              <a:t>Power BI Dashboard</a:t>
            </a:r>
          </a:p>
          <a:p>
            <a:pPr>
              <a:buNone/>
            </a:pPr>
            <a:r>
              <a:rPr lang="en-US" dirty="0">
                <a:effectLst/>
              </a:rPr>
              <a:t>Visualizing key metrics</a:t>
            </a:r>
          </a:p>
        </p:txBody>
      </p:sp>
      <p:sp>
        <p:nvSpPr>
          <p:cNvPr id="28" name="TextBox 27">
            <a:extLst>
              <a:ext uri="{FF2B5EF4-FFF2-40B4-BE49-F238E27FC236}">
                <a16:creationId xmlns:a16="http://schemas.microsoft.com/office/drawing/2014/main" id="{F6096169-E345-CE6D-8C2C-8C155CEE26BC}"/>
              </a:ext>
            </a:extLst>
          </p:cNvPr>
          <p:cNvSpPr txBox="1"/>
          <p:nvPr/>
        </p:nvSpPr>
        <p:spPr>
          <a:xfrm>
            <a:off x="2516394" y="5107386"/>
            <a:ext cx="2744095" cy="738664"/>
          </a:xfrm>
          <a:prstGeom prst="rect">
            <a:avLst/>
          </a:prstGeom>
          <a:noFill/>
        </p:spPr>
        <p:txBody>
          <a:bodyPr wrap="square">
            <a:spAutoFit/>
          </a:bodyPr>
          <a:lstStyle/>
          <a:p>
            <a:pPr>
              <a:buNone/>
            </a:pPr>
            <a:r>
              <a:rPr lang="en-US" dirty="0">
                <a:effectLst/>
              </a:rPr>
              <a:t>10</a:t>
            </a:r>
          </a:p>
          <a:p>
            <a:pPr>
              <a:buNone/>
            </a:pPr>
            <a:r>
              <a:rPr lang="en-US" b="1" dirty="0">
                <a:solidFill>
                  <a:srgbClr val="047954"/>
                </a:solidFill>
                <a:effectLst/>
              </a:rPr>
              <a:t>Insights &amp; Recommendations</a:t>
            </a:r>
          </a:p>
          <a:p>
            <a:pPr>
              <a:buNone/>
            </a:pPr>
            <a:r>
              <a:rPr lang="en-US" dirty="0">
                <a:effectLst/>
              </a:rPr>
              <a:t>Deriving actionable conclusions</a:t>
            </a:r>
          </a:p>
        </p:txBody>
      </p:sp>
      <p:sp>
        <p:nvSpPr>
          <p:cNvPr id="30" name="TextBox 29">
            <a:extLst>
              <a:ext uri="{FF2B5EF4-FFF2-40B4-BE49-F238E27FC236}">
                <a16:creationId xmlns:a16="http://schemas.microsoft.com/office/drawing/2014/main" id="{DBE49E32-A090-6D71-F9B3-BD15B56F528A}"/>
              </a:ext>
            </a:extLst>
          </p:cNvPr>
          <p:cNvSpPr txBox="1"/>
          <p:nvPr/>
        </p:nvSpPr>
        <p:spPr>
          <a:xfrm>
            <a:off x="6628503" y="5107386"/>
            <a:ext cx="2655346" cy="738664"/>
          </a:xfrm>
          <a:prstGeom prst="rect">
            <a:avLst/>
          </a:prstGeom>
          <a:noFill/>
        </p:spPr>
        <p:txBody>
          <a:bodyPr wrap="square">
            <a:spAutoFit/>
          </a:bodyPr>
          <a:lstStyle/>
          <a:p>
            <a:pPr>
              <a:buNone/>
            </a:pPr>
            <a:r>
              <a:rPr lang="en-US" dirty="0">
                <a:effectLst/>
              </a:rPr>
              <a:t>11</a:t>
            </a:r>
          </a:p>
          <a:p>
            <a:pPr>
              <a:buNone/>
            </a:pPr>
            <a:r>
              <a:rPr lang="en-US" b="1" dirty="0">
                <a:solidFill>
                  <a:srgbClr val="047954"/>
                </a:solidFill>
                <a:effectLst/>
              </a:rPr>
              <a:t>Conclusion</a:t>
            </a:r>
          </a:p>
          <a:p>
            <a:pPr>
              <a:buNone/>
            </a:pPr>
            <a:r>
              <a:rPr lang="en-US" dirty="0">
                <a:effectLst/>
              </a:rPr>
              <a:t>Summarizing our findings</a:t>
            </a:r>
          </a:p>
        </p:txBody>
      </p:sp>
    </p:spTree>
    <p:extLst>
      <p:ext uri="{BB962C8B-B14F-4D97-AF65-F5344CB8AC3E}">
        <p14:creationId xmlns:p14="http://schemas.microsoft.com/office/powerpoint/2010/main" val="406854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fill="hold"/>
                                        <p:tgtEl>
                                          <p:spTgt spid="30"/>
                                        </p:tgtEl>
                                        <p:attrNameLst>
                                          <p:attrName>ppt_x</p:attrName>
                                        </p:attrNameLst>
                                      </p:cBhvr>
                                      <p:tavLst>
                                        <p:tav tm="0">
                                          <p:val>
                                            <p:strVal val="#ppt_x"/>
                                          </p:val>
                                        </p:tav>
                                        <p:tav tm="100000">
                                          <p:val>
                                            <p:strVal val="#ppt_x"/>
                                          </p:val>
                                        </p:tav>
                                      </p:tavLst>
                                    </p:anim>
                                    <p:anim calcmode="lin" valueType="num">
                                      <p:cBhvr additive="base">
                                        <p:cTn id="7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2" grpId="0"/>
      <p:bldP spid="14" grpId="0"/>
      <p:bldP spid="16" grpId="0"/>
      <p:bldP spid="18" grpId="0"/>
      <p:bldP spid="20" grpId="0"/>
      <p:bldP spid="22" grpId="0"/>
      <p:bldP spid="24" grpId="0"/>
      <p:bldP spid="26" grpId="0"/>
      <p:bldP spid="28"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859DD-445A-EDF3-0D92-BE950F195E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4" name="TextBox 3">
            <a:extLst>
              <a:ext uri="{FF2B5EF4-FFF2-40B4-BE49-F238E27FC236}">
                <a16:creationId xmlns:a16="http://schemas.microsoft.com/office/drawing/2014/main" id="{450BAFFC-0958-B001-9515-E3D1DD7AF9BD}"/>
              </a:ext>
            </a:extLst>
          </p:cNvPr>
          <p:cNvSpPr txBox="1"/>
          <p:nvPr/>
        </p:nvSpPr>
        <p:spPr>
          <a:xfrm>
            <a:off x="1637852" y="534601"/>
            <a:ext cx="8065544" cy="1200329"/>
          </a:xfrm>
          <a:prstGeom prst="rect">
            <a:avLst/>
          </a:prstGeom>
          <a:noFill/>
        </p:spPr>
        <p:txBody>
          <a:bodyPr wrap="square">
            <a:spAutoFit/>
          </a:bodyPr>
          <a:lstStyle/>
          <a:p>
            <a:r>
              <a:rPr lang="en-US" sz="3600" b="1" dirty="0">
                <a:solidFill>
                  <a:srgbClr val="003EF4"/>
                </a:solidFill>
              </a:rPr>
              <a:t>Project Description: Optimizing Steel Manufacturing</a:t>
            </a:r>
          </a:p>
        </p:txBody>
      </p:sp>
      <p:sp>
        <p:nvSpPr>
          <p:cNvPr id="6" name="TextBox 5">
            <a:extLst>
              <a:ext uri="{FF2B5EF4-FFF2-40B4-BE49-F238E27FC236}">
                <a16:creationId xmlns:a16="http://schemas.microsoft.com/office/drawing/2014/main" id="{F8FC87F1-C928-2A4A-54C2-CF41C11A50CA}"/>
              </a:ext>
            </a:extLst>
          </p:cNvPr>
          <p:cNvSpPr txBox="1"/>
          <p:nvPr/>
        </p:nvSpPr>
        <p:spPr>
          <a:xfrm>
            <a:off x="2063227" y="1993302"/>
            <a:ext cx="8065545" cy="3046988"/>
          </a:xfrm>
          <a:prstGeom prst="rect">
            <a:avLst/>
          </a:prstGeom>
          <a:noFill/>
        </p:spPr>
        <p:txBody>
          <a:bodyPr wrap="square">
            <a:spAutoFit/>
          </a:bodyPr>
          <a:lstStyle/>
          <a:p>
            <a:r>
              <a:rPr lang="en-US" sz="2400" i="1" dirty="0"/>
              <a:t>This project analyzes downtime events in steel manufacturing to identify the main causes behind production interruptions. By collecting, cleaning, and modeling operational data, we aim to provide insights that help reduce downtime, improve efficiency, and support data-driven decision-making. The final dashboard was built using Power BI for clear visualization and quick monitoring.</a:t>
            </a:r>
          </a:p>
        </p:txBody>
      </p:sp>
    </p:spTree>
    <p:extLst>
      <p:ext uri="{BB962C8B-B14F-4D97-AF65-F5344CB8AC3E}">
        <p14:creationId xmlns:p14="http://schemas.microsoft.com/office/powerpoint/2010/main" val="394004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F0BCCD-9E11-A366-1E2B-B468EB784E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TextBox 3">
            <a:extLst>
              <a:ext uri="{FF2B5EF4-FFF2-40B4-BE49-F238E27FC236}">
                <a16:creationId xmlns:a16="http://schemas.microsoft.com/office/drawing/2014/main" id="{BC0FC437-D066-1581-D2E3-C2219B24763D}"/>
              </a:ext>
            </a:extLst>
          </p:cNvPr>
          <p:cNvSpPr txBox="1"/>
          <p:nvPr/>
        </p:nvSpPr>
        <p:spPr>
          <a:xfrm>
            <a:off x="1573307" y="556117"/>
            <a:ext cx="6094206" cy="584775"/>
          </a:xfrm>
          <a:prstGeom prst="rect">
            <a:avLst/>
          </a:prstGeom>
          <a:noFill/>
        </p:spPr>
        <p:txBody>
          <a:bodyPr wrap="square">
            <a:spAutoFit/>
          </a:bodyPr>
          <a:lstStyle/>
          <a:p>
            <a:r>
              <a:rPr lang="en-US" sz="3200" b="1" dirty="0">
                <a:solidFill>
                  <a:srgbClr val="003EF4"/>
                </a:solidFill>
              </a:rPr>
              <a:t>Meet the Team</a:t>
            </a:r>
          </a:p>
        </p:txBody>
      </p:sp>
      <p:sp>
        <p:nvSpPr>
          <p:cNvPr id="6" name="TextBox 5">
            <a:extLst>
              <a:ext uri="{FF2B5EF4-FFF2-40B4-BE49-F238E27FC236}">
                <a16:creationId xmlns:a16="http://schemas.microsoft.com/office/drawing/2014/main" id="{2F561602-21A1-3510-1868-A0A8C8DD5EFF}"/>
              </a:ext>
            </a:extLst>
          </p:cNvPr>
          <p:cNvSpPr txBox="1"/>
          <p:nvPr/>
        </p:nvSpPr>
        <p:spPr>
          <a:xfrm>
            <a:off x="1465730" y="1140892"/>
            <a:ext cx="6753112" cy="307777"/>
          </a:xfrm>
          <a:prstGeom prst="rect">
            <a:avLst/>
          </a:prstGeom>
          <a:noFill/>
        </p:spPr>
        <p:txBody>
          <a:bodyPr wrap="square">
            <a:spAutoFit/>
          </a:bodyPr>
          <a:lstStyle/>
          <a:p>
            <a:r>
              <a:rPr lang="en-US" dirty="0"/>
              <a:t>Our diverse team of experts is dedicated to delivering impactful data solutions.</a:t>
            </a:r>
          </a:p>
        </p:txBody>
      </p:sp>
      <p:pic>
        <p:nvPicPr>
          <p:cNvPr id="7" name="Picture 6">
            <a:extLst>
              <a:ext uri="{FF2B5EF4-FFF2-40B4-BE49-F238E27FC236}">
                <a16:creationId xmlns:a16="http://schemas.microsoft.com/office/drawing/2014/main" id="{8D6453F2-AE10-9B89-173D-0051BF040595}"/>
              </a:ext>
            </a:extLst>
          </p:cNvPr>
          <p:cNvPicPr>
            <a:picLocks noChangeAspect="1"/>
          </p:cNvPicPr>
          <p:nvPr/>
        </p:nvPicPr>
        <p:blipFill>
          <a:blip r:embed="rId2"/>
          <a:stretch>
            <a:fillRect/>
          </a:stretch>
        </p:blipFill>
        <p:spPr>
          <a:xfrm>
            <a:off x="2096212" y="3604098"/>
            <a:ext cx="2283676" cy="2305878"/>
          </a:xfrm>
          <a:prstGeom prst="ellipse">
            <a:avLst/>
          </a:prstGeom>
          <a:ln w="635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wearing glasses and a scarf&#10;&#10;AI-generated content may be incorrect.">
            <a:extLst>
              <a:ext uri="{FF2B5EF4-FFF2-40B4-BE49-F238E27FC236}">
                <a16:creationId xmlns:a16="http://schemas.microsoft.com/office/drawing/2014/main" id="{1EDB2622-07A0-FAFF-6EFE-53D31CB9DC12}"/>
              </a:ext>
            </a:extLst>
          </p:cNvPr>
          <p:cNvPicPr>
            <a:picLocks noChangeAspect="1"/>
          </p:cNvPicPr>
          <p:nvPr/>
        </p:nvPicPr>
        <p:blipFill>
          <a:blip r:embed="rId3"/>
          <a:stretch>
            <a:fillRect/>
          </a:stretch>
        </p:blipFill>
        <p:spPr>
          <a:xfrm>
            <a:off x="339769" y="1523425"/>
            <a:ext cx="2251922" cy="2423718"/>
          </a:xfrm>
          <a:prstGeom prst="ellipse">
            <a:avLst/>
          </a:prstGeom>
          <a:ln w="635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descr="A person in a suit and tie&#10;&#10;AI-generated content may be incorrect.">
            <a:extLst>
              <a:ext uri="{FF2B5EF4-FFF2-40B4-BE49-F238E27FC236}">
                <a16:creationId xmlns:a16="http://schemas.microsoft.com/office/drawing/2014/main" id="{1A7A4357-DD40-E027-6B70-63F6991AB022}"/>
              </a:ext>
            </a:extLst>
          </p:cNvPr>
          <p:cNvPicPr>
            <a:picLocks noChangeAspect="1"/>
          </p:cNvPicPr>
          <p:nvPr/>
        </p:nvPicPr>
        <p:blipFill>
          <a:blip r:embed="rId4"/>
          <a:stretch>
            <a:fillRect/>
          </a:stretch>
        </p:blipFill>
        <p:spPr>
          <a:xfrm>
            <a:off x="7786473" y="1742267"/>
            <a:ext cx="2195727" cy="2204876"/>
          </a:xfrm>
          <a:prstGeom prst="ellipse">
            <a:avLst/>
          </a:prstGeom>
          <a:ln w="635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descr="A person wearing glasses and a green shirt&#10;&#10;AI-generated content may be incorrect.">
            <a:extLst>
              <a:ext uri="{FF2B5EF4-FFF2-40B4-BE49-F238E27FC236}">
                <a16:creationId xmlns:a16="http://schemas.microsoft.com/office/drawing/2014/main" id="{F1E96A5F-B050-7A3C-8E0A-4D2108693D22}"/>
              </a:ext>
            </a:extLst>
          </p:cNvPr>
          <p:cNvPicPr>
            <a:picLocks noChangeAspect="1"/>
          </p:cNvPicPr>
          <p:nvPr/>
        </p:nvPicPr>
        <p:blipFill>
          <a:blip r:embed="rId5"/>
          <a:stretch>
            <a:fillRect/>
          </a:stretch>
        </p:blipFill>
        <p:spPr>
          <a:xfrm>
            <a:off x="9683667" y="3646764"/>
            <a:ext cx="2065284" cy="2127243"/>
          </a:xfrm>
          <a:prstGeom prst="ellipse">
            <a:avLst/>
          </a:prstGeom>
          <a:ln w="635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descr="A person wearing a headscarf&#10;&#10;AI-generated content may be incorrect.">
            <a:extLst>
              <a:ext uri="{FF2B5EF4-FFF2-40B4-BE49-F238E27FC236}">
                <a16:creationId xmlns:a16="http://schemas.microsoft.com/office/drawing/2014/main" id="{4B8ADC4F-05B8-CF77-1931-F9AE6DD00341}"/>
              </a:ext>
            </a:extLst>
          </p:cNvPr>
          <p:cNvPicPr>
            <a:picLocks noChangeAspect="1"/>
          </p:cNvPicPr>
          <p:nvPr/>
        </p:nvPicPr>
        <p:blipFill>
          <a:blip r:embed="rId6"/>
          <a:stretch>
            <a:fillRect/>
          </a:stretch>
        </p:blipFill>
        <p:spPr>
          <a:xfrm>
            <a:off x="3994160" y="1590998"/>
            <a:ext cx="2282231" cy="2288571"/>
          </a:xfrm>
          <a:prstGeom prst="ellipse">
            <a:avLst/>
          </a:prstGeom>
          <a:ln w="635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in a suit&#10;&#10;AI-generated content may be incorrect.">
            <a:extLst>
              <a:ext uri="{FF2B5EF4-FFF2-40B4-BE49-F238E27FC236}">
                <a16:creationId xmlns:a16="http://schemas.microsoft.com/office/drawing/2014/main" id="{59856291-4501-CA92-B94C-FA3DA666E2A7}"/>
              </a:ext>
            </a:extLst>
          </p:cNvPr>
          <p:cNvPicPr>
            <a:picLocks noChangeAspect="1"/>
          </p:cNvPicPr>
          <p:nvPr/>
        </p:nvPicPr>
        <p:blipFill>
          <a:blip r:embed="rId7"/>
          <a:stretch>
            <a:fillRect/>
          </a:stretch>
        </p:blipFill>
        <p:spPr>
          <a:xfrm>
            <a:off x="5890662" y="3646764"/>
            <a:ext cx="2282231" cy="2263212"/>
          </a:xfrm>
          <a:prstGeom prst="ellipse">
            <a:avLst/>
          </a:prstGeom>
          <a:ln w="635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21" name="TextBox 20">
            <a:extLst>
              <a:ext uri="{FF2B5EF4-FFF2-40B4-BE49-F238E27FC236}">
                <a16:creationId xmlns:a16="http://schemas.microsoft.com/office/drawing/2014/main" id="{5E54EC2D-9161-5F63-0AC9-89E42B8145F8}"/>
              </a:ext>
            </a:extLst>
          </p:cNvPr>
          <p:cNvSpPr txBox="1"/>
          <p:nvPr/>
        </p:nvSpPr>
        <p:spPr>
          <a:xfrm>
            <a:off x="909701" y="4004420"/>
            <a:ext cx="1982303" cy="523220"/>
          </a:xfrm>
          <a:prstGeom prst="rect">
            <a:avLst/>
          </a:prstGeom>
          <a:noFill/>
        </p:spPr>
        <p:txBody>
          <a:bodyPr wrap="square" rtlCol="0">
            <a:spAutoFit/>
          </a:bodyPr>
          <a:lstStyle/>
          <a:p>
            <a:r>
              <a:rPr lang="en-US" b="1" dirty="0"/>
              <a:t>    Nadeen</a:t>
            </a:r>
          </a:p>
          <a:p>
            <a:r>
              <a:rPr lang="en-US" b="1" dirty="0"/>
              <a:t> Mohammed</a:t>
            </a:r>
          </a:p>
        </p:txBody>
      </p:sp>
      <p:sp>
        <p:nvSpPr>
          <p:cNvPr id="22" name="TextBox 21">
            <a:extLst>
              <a:ext uri="{FF2B5EF4-FFF2-40B4-BE49-F238E27FC236}">
                <a16:creationId xmlns:a16="http://schemas.microsoft.com/office/drawing/2014/main" id="{7BAAB704-9085-2A44-E3A9-C0685B0C3F89}"/>
              </a:ext>
            </a:extLst>
          </p:cNvPr>
          <p:cNvSpPr txBox="1"/>
          <p:nvPr/>
        </p:nvSpPr>
        <p:spPr>
          <a:xfrm>
            <a:off x="6449028" y="5930611"/>
            <a:ext cx="1982303" cy="307777"/>
          </a:xfrm>
          <a:prstGeom prst="rect">
            <a:avLst/>
          </a:prstGeom>
          <a:noFill/>
        </p:spPr>
        <p:txBody>
          <a:bodyPr wrap="square" rtlCol="0">
            <a:spAutoFit/>
          </a:bodyPr>
          <a:lstStyle/>
          <a:p>
            <a:r>
              <a:rPr lang="en-US" b="1" dirty="0"/>
              <a:t>Rawan Baza</a:t>
            </a:r>
          </a:p>
        </p:txBody>
      </p:sp>
      <p:sp>
        <p:nvSpPr>
          <p:cNvPr id="23" name="TextBox 22">
            <a:extLst>
              <a:ext uri="{FF2B5EF4-FFF2-40B4-BE49-F238E27FC236}">
                <a16:creationId xmlns:a16="http://schemas.microsoft.com/office/drawing/2014/main" id="{FE4C695F-D0F6-EB74-2240-4541DB2AE520}"/>
              </a:ext>
            </a:extLst>
          </p:cNvPr>
          <p:cNvSpPr txBox="1"/>
          <p:nvPr/>
        </p:nvSpPr>
        <p:spPr>
          <a:xfrm>
            <a:off x="4575247" y="3972210"/>
            <a:ext cx="1982303" cy="523220"/>
          </a:xfrm>
          <a:prstGeom prst="rect">
            <a:avLst/>
          </a:prstGeom>
          <a:noFill/>
        </p:spPr>
        <p:txBody>
          <a:bodyPr wrap="square" rtlCol="0">
            <a:spAutoFit/>
          </a:bodyPr>
          <a:lstStyle/>
          <a:p>
            <a:r>
              <a:rPr lang="en-US" b="1" dirty="0"/>
              <a:t>    Wafaa</a:t>
            </a:r>
          </a:p>
          <a:p>
            <a:r>
              <a:rPr lang="en-US" b="1" dirty="0"/>
              <a:t> Ramadan</a:t>
            </a:r>
          </a:p>
        </p:txBody>
      </p:sp>
      <p:sp>
        <p:nvSpPr>
          <p:cNvPr id="24" name="TextBox 23">
            <a:extLst>
              <a:ext uri="{FF2B5EF4-FFF2-40B4-BE49-F238E27FC236}">
                <a16:creationId xmlns:a16="http://schemas.microsoft.com/office/drawing/2014/main" id="{5094FCAE-21CF-146B-6223-29AA9E7B622F}"/>
              </a:ext>
            </a:extLst>
          </p:cNvPr>
          <p:cNvSpPr txBox="1"/>
          <p:nvPr/>
        </p:nvSpPr>
        <p:spPr>
          <a:xfrm>
            <a:off x="2537800" y="5994106"/>
            <a:ext cx="2282231" cy="307777"/>
          </a:xfrm>
          <a:prstGeom prst="rect">
            <a:avLst/>
          </a:prstGeom>
          <a:noFill/>
        </p:spPr>
        <p:txBody>
          <a:bodyPr wrap="square" rtlCol="0">
            <a:spAutoFit/>
          </a:bodyPr>
          <a:lstStyle/>
          <a:p>
            <a:r>
              <a:rPr lang="en-US" b="1" dirty="0"/>
              <a:t>    Faiza Allam</a:t>
            </a:r>
          </a:p>
        </p:txBody>
      </p:sp>
      <p:sp>
        <p:nvSpPr>
          <p:cNvPr id="25" name="TextBox 24">
            <a:extLst>
              <a:ext uri="{FF2B5EF4-FFF2-40B4-BE49-F238E27FC236}">
                <a16:creationId xmlns:a16="http://schemas.microsoft.com/office/drawing/2014/main" id="{C4B60DED-822A-F5B3-F033-9E5458616E2E}"/>
              </a:ext>
            </a:extLst>
          </p:cNvPr>
          <p:cNvSpPr txBox="1"/>
          <p:nvPr/>
        </p:nvSpPr>
        <p:spPr>
          <a:xfrm>
            <a:off x="9982200" y="5845738"/>
            <a:ext cx="1982303" cy="307777"/>
          </a:xfrm>
          <a:prstGeom prst="rect">
            <a:avLst/>
          </a:prstGeom>
          <a:noFill/>
        </p:spPr>
        <p:txBody>
          <a:bodyPr wrap="square" rtlCol="0">
            <a:spAutoFit/>
          </a:bodyPr>
          <a:lstStyle/>
          <a:p>
            <a:r>
              <a:rPr lang="en-US" b="1" dirty="0"/>
              <a:t>    Anas Hany</a:t>
            </a:r>
          </a:p>
        </p:txBody>
      </p:sp>
      <p:sp>
        <p:nvSpPr>
          <p:cNvPr id="26" name="TextBox 25">
            <a:extLst>
              <a:ext uri="{FF2B5EF4-FFF2-40B4-BE49-F238E27FC236}">
                <a16:creationId xmlns:a16="http://schemas.microsoft.com/office/drawing/2014/main" id="{588E131F-9583-54C4-6125-653FE87B5512}"/>
              </a:ext>
            </a:extLst>
          </p:cNvPr>
          <p:cNvSpPr txBox="1"/>
          <p:nvPr/>
        </p:nvSpPr>
        <p:spPr>
          <a:xfrm>
            <a:off x="8302906" y="4021899"/>
            <a:ext cx="1982303" cy="523220"/>
          </a:xfrm>
          <a:prstGeom prst="rect">
            <a:avLst/>
          </a:prstGeom>
          <a:noFill/>
        </p:spPr>
        <p:txBody>
          <a:bodyPr wrap="square" rtlCol="0">
            <a:spAutoFit/>
          </a:bodyPr>
          <a:lstStyle/>
          <a:p>
            <a:r>
              <a:rPr lang="en-US" b="1" dirty="0"/>
              <a:t>    Youssef  </a:t>
            </a:r>
          </a:p>
          <a:p>
            <a:r>
              <a:rPr lang="en-US" b="1" dirty="0"/>
              <a:t>       Nabil</a:t>
            </a:r>
          </a:p>
        </p:txBody>
      </p:sp>
    </p:spTree>
    <p:extLst>
      <p:ext uri="{BB962C8B-B14F-4D97-AF65-F5344CB8AC3E}">
        <p14:creationId xmlns:p14="http://schemas.microsoft.com/office/powerpoint/2010/main" val="304580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fill="hold"/>
                                        <p:tgtEl>
                                          <p:spTgt spid="25"/>
                                        </p:tgtEl>
                                        <p:attrNameLst>
                                          <p:attrName>ppt_x</p:attrName>
                                        </p:attrNameLst>
                                      </p:cBhvr>
                                      <p:tavLst>
                                        <p:tav tm="0">
                                          <p:val>
                                            <p:strVal val="#ppt_x"/>
                                          </p:val>
                                        </p:tav>
                                        <p:tav tm="100000">
                                          <p:val>
                                            <p:strVal val="#ppt_x"/>
                                          </p:val>
                                        </p:tav>
                                      </p:tavLst>
                                    </p:anim>
                                    <p:anim calcmode="lin" valueType="num">
                                      <p:cBhvr additive="base">
                                        <p:cTn id="9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1" grpId="0"/>
      <p:bldP spid="22" grpId="0"/>
      <p:bldP spid="2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EA477A-D529-4359-1860-94766585E9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4" name="TextBox 3">
            <a:extLst>
              <a:ext uri="{FF2B5EF4-FFF2-40B4-BE49-F238E27FC236}">
                <a16:creationId xmlns:a16="http://schemas.microsoft.com/office/drawing/2014/main" id="{6BD73606-F902-EF24-89CF-325B981C172B}"/>
              </a:ext>
            </a:extLst>
          </p:cNvPr>
          <p:cNvSpPr txBox="1"/>
          <p:nvPr/>
        </p:nvSpPr>
        <p:spPr>
          <a:xfrm>
            <a:off x="1272093" y="190355"/>
            <a:ext cx="6430382" cy="1200329"/>
          </a:xfrm>
          <a:prstGeom prst="rect">
            <a:avLst/>
          </a:prstGeom>
          <a:noFill/>
        </p:spPr>
        <p:txBody>
          <a:bodyPr wrap="square">
            <a:spAutoFit/>
          </a:bodyPr>
          <a:lstStyle/>
          <a:p>
            <a:r>
              <a:rPr lang="en-US" sz="3600" b="1" dirty="0">
                <a:solidFill>
                  <a:srgbClr val="003EF4"/>
                </a:solidFill>
              </a:rPr>
              <a:t>Project Objectives: Driving Operational Excellence</a:t>
            </a:r>
          </a:p>
        </p:txBody>
      </p:sp>
      <p:sp>
        <p:nvSpPr>
          <p:cNvPr id="6" name="TextBox 5">
            <a:extLst>
              <a:ext uri="{FF2B5EF4-FFF2-40B4-BE49-F238E27FC236}">
                <a16:creationId xmlns:a16="http://schemas.microsoft.com/office/drawing/2014/main" id="{4508DD30-B003-552E-4490-739E55B67091}"/>
              </a:ext>
            </a:extLst>
          </p:cNvPr>
          <p:cNvSpPr txBox="1"/>
          <p:nvPr/>
        </p:nvSpPr>
        <p:spPr>
          <a:xfrm>
            <a:off x="849853" y="1567189"/>
            <a:ext cx="10746891" cy="307777"/>
          </a:xfrm>
          <a:prstGeom prst="rect">
            <a:avLst/>
          </a:prstGeom>
          <a:noFill/>
        </p:spPr>
        <p:txBody>
          <a:bodyPr wrap="square">
            <a:spAutoFit/>
          </a:bodyPr>
          <a:lstStyle/>
          <a:p>
            <a:r>
              <a:rPr lang="en-US" i="1" dirty="0"/>
              <a:t>Our core objectives are designed to transform operational challenges into strategic advantages for the steel manufacturing plant.</a:t>
            </a:r>
          </a:p>
        </p:txBody>
      </p:sp>
      <p:sp>
        <p:nvSpPr>
          <p:cNvPr id="8" name="TextBox 7">
            <a:extLst>
              <a:ext uri="{FF2B5EF4-FFF2-40B4-BE49-F238E27FC236}">
                <a16:creationId xmlns:a16="http://schemas.microsoft.com/office/drawing/2014/main" id="{A271164E-3209-8D32-EDA9-0E2193118E80}"/>
              </a:ext>
            </a:extLst>
          </p:cNvPr>
          <p:cNvSpPr txBox="1"/>
          <p:nvPr/>
        </p:nvSpPr>
        <p:spPr>
          <a:xfrm>
            <a:off x="260873" y="2174581"/>
            <a:ext cx="6094206" cy="738664"/>
          </a:xfrm>
          <a:prstGeom prst="rect">
            <a:avLst/>
          </a:prstGeom>
          <a:noFill/>
        </p:spPr>
        <p:txBody>
          <a:bodyPr wrap="square">
            <a:spAutoFit/>
          </a:bodyPr>
          <a:lstStyle/>
          <a:p>
            <a:pPr>
              <a:buNone/>
            </a:pPr>
            <a:r>
              <a:rPr lang="en-US" b="1" dirty="0">
                <a:solidFill>
                  <a:srgbClr val="047954"/>
                </a:solidFill>
                <a:effectLst/>
              </a:rPr>
              <a:t>Reduce Unplanned Downtime</a:t>
            </a:r>
          </a:p>
          <a:p>
            <a:pPr>
              <a:buNone/>
            </a:pPr>
            <a:r>
              <a:rPr lang="en-US" b="1" dirty="0">
                <a:effectLst/>
              </a:rPr>
              <a:t>Minimize disruptions to production schedules and increase overall operational uptime.</a:t>
            </a:r>
          </a:p>
        </p:txBody>
      </p:sp>
      <p:sp>
        <p:nvSpPr>
          <p:cNvPr id="10" name="TextBox 9">
            <a:extLst>
              <a:ext uri="{FF2B5EF4-FFF2-40B4-BE49-F238E27FC236}">
                <a16:creationId xmlns:a16="http://schemas.microsoft.com/office/drawing/2014/main" id="{FE49EC54-DA9E-A5EC-6C58-5113C27640D9}"/>
              </a:ext>
            </a:extLst>
          </p:cNvPr>
          <p:cNvSpPr txBox="1"/>
          <p:nvPr/>
        </p:nvSpPr>
        <p:spPr>
          <a:xfrm>
            <a:off x="6223298" y="2263901"/>
            <a:ext cx="6094206" cy="738664"/>
          </a:xfrm>
          <a:prstGeom prst="rect">
            <a:avLst/>
          </a:prstGeom>
          <a:noFill/>
        </p:spPr>
        <p:txBody>
          <a:bodyPr wrap="square">
            <a:spAutoFit/>
          </a:bodyPr>
          <a:lstStyle/>
          <a:p>
            <a:pPr>
              <a:buNone/>
            </a:pPr>
            <a:r>
              <a:rPr lang="en-US" b="1" dirty="0">
                <a:solidFill>
                  <a:srgbClr val="047954"/>
                </a:solidFill>
                <a:effectLst/>
              </a:rPr>
              <a:t>Identify Top Failure Causes</a:t>
            </a:r>
          </a:p>
          <a:p>
            <a:pPr>
              <a:buNone/>
            </a:pPr>
            <a:r>
              <a:rPr lang="en-US" b="1" dirty="0">
                <a:effectLst/>
              </a:rPr>
              <a:t>Pinpoint the most frequent and impactful reasons for machine breakdowns to target interventions.</a:t>
            </a:r>
          </a:p>
        </p:txBody>
      </p:sp>
      <p:sp>
        <p:nvSpPr>
          <p:cNvPr id="12" name="TextBox 11">
            <a:extLst>
              <a:ext uri="{FF2B5EF4-FFF2-40B4-BE49-F238E27FC236}">
                <a16:creationId xmlns:a16="http://schemas.microsoft.com/office/drawing/2014/main" id="{D4D0C862-595C-A9CF-D394-282ABBCC4170}"/>
              </a:ext>
            </a:extLst>
          </p:cNvPr>
          <p:cNvSpPr txBox="1"/>
          <p:nvPr/>
        </p:nvSpPr>
        <p:spPr>
          <a:xfrm>
            <a:off x="260873" y="3302180"/>
            <a:ext cx="6094206" cy="738664"/>
          </a:xfrm>
          <a:prstGeom prst="rect">
            <a:avLst/>
          </a:prstGeom>
          <a:noFill/>
        </p:spPr>
        <p:txBody>
          <a:bodyPr wrap="square">
            <a:spAutoFit/>
          </a:bodyPr>
          <a:lstStyle/>
          <a:p>
            <a:pPr>
              <a:buNone/>
            </a:pPr>
            <a:r>
              <a:rPr lang="en-US" b="1" dirty="0">
                <a:solidFill>
                  <a:srgbClr val="047954"/>
                </a:solidFill>
                <a:effectLst/>
              </a:rPr>
              <a:t>Quantify Downtime Costs</a:t>
            </a:r>
          </a:p>
          <a:p>
            <a:pPr>
              <a:buNone/>
            </a:pPr>
            <a:r>
              <a:rPr lang="en-US" b="1" dirty="0">
                <a:effectLst/>
              </a:rPr>
              <a:t>Accurately measure the financial impact of machine downtime, including lost production and repair expenses.</a:t>
            </a:r>
          </a:p>
        </p:txBody>
      </p:sp>
      <p:sp>
        <p:nvSpPr>
          <p:cNvPr id="14" name="TextBox 13">
            <a:extLst>
              <a:ext uri="{FF2B5EF4-FFF2-40B4-BE49-F238E27FC236}">
                <a16:creationId xmlns:a16="http://schemas.microsoft.com/office/drawing/2014/main" id="{494DC481-3D79-7791-6436-0D61EC186EAC}"/>
              </a:ext>
            </a:extLst>
          </p:cNvPr>
          <p:cNvSpPr txBox="1"/>
          <p:nvPr/>
        </p:nvSpPr>
        <p:spPr>
          <a:xfrm>
            <a:off x="6223298" y="3337294"/>
            <a:ext cx="6094206" cy="738664"/>
          </a:xfrm>
          <a:prstGeom prst="rect">
            <a:avLst/>
          </a:prstGeom>
          <a:noFill/>
        </p:spPr>
        <p:txBody>
          <a:bodyPr wrap="square">
            <a:spAutoFit/>
          </a:bodyPr>
          <a:lstStyle/>
          <a:p>
            <a:pPr>
              <a:buNone/>
            </a:pPr>
            <a:r>
              <a:rPr lang="en-US" b="1" dirty="0">
                <a:solidFill>
                  <a:srgbClr val="047954"/>
                </a:solidFill>
                <a:effectLst/>
              </a:rPr>
              <a:t>Analyze Maintenance-Downtime Relationship</a:t>
            </a:r>
          </a:p>
          <a:p>
            <a:pPr>
              <a:buNone/>
            </a:pPr>
            <a:r>
              <a:rPr lang="en-US" b="1" dirty="0">
                <a:effectLst/>
              </a:rPr>
              <a:t>Understand how current maintenance practices influence downtime rates and identify areas for improvement.</a:t>
            </a:r>
          </a:p>
        </p:txBody>
      </p:sp>
      <p:sp>
        <p:nvSpPr>
          <p:cNvPr id="16" name="TextBox 15">
            <a:extLst>
              <a:ext uri="{FF2B5EF4-FFF2-40B4-BE49-F238E27FC236}">
                <a16:creationId xmlns:a16="http://schemas.microsoft.com/office/drawing/2014/main" id="{E8504CAB-EE2C-EB06-4A24-40E0D2272D81}"/>
              </a:ext>
            </a:extLst>
          </p:cNvPr>
          <p:cNvSpPr txBox="1"/>
          <p:nvPr/>
        </p:nvSpPr>
        <p:spPr>
          <a:xfrm>
            <a:off x="260873" y="4340459"/>
            <a:ext cx="6094206" cy="738664"/>
          </a:xfrm>
          <a:prstGeom prst="rect">
            <a:avLst/>
          </a:prstGeom>
          <a:noFill/>
        </p:spPr>
        <p:txBody>
          <a:bodyPr wrap="square">
            <a:spAutoFit/>
          </a:bodyPr>
          <a:lstStyle/>
          <a:p>
            <a:pPr>
              <a:buNone/>
            </a:pPr>
            <a:r>
              <a:rPr lang="en-US" b="1" dirty="0">
                <a:solidFill>
                  <a:srgbClr val="047954"/>
                </a:solidFill>
                <a:effectLst/>
              </a:rPr>
              <a:t>Build Interactive Dashboards</a:t>
            </a:r>
          </a:p>
          <a:p>
            <a:pPr>
              <a:buNone/>
            </a:pPr>
            <a:r>
              <a:rPr lang="en-US" b="1" dirty="0">
                <a:effectLst/>
              </a:rPr>
              <a:t>Develop user-friendly Power BI dashboards for real-time monitoring and data-driven decision-making.</a:t>
            </a:r>
          </a:p>
        </p:txBody>
      </p:sp>
      <p:sp>
        <p:nvSpPr>
          <p:cNvPr id="18" name="TextBox 17">
            <a:extLst>
              <a:ext uri="{FF2B5EF4-FFF2-40B4-BE49-F238E27FC236}">
                <a16:creationId xmlns:a16="http://schemas.microsoft.com/office/drawing/2014/main" id="{AA9528E0-F162-61BF-30F2-A472AE8EA6A5}"/>
              </a:ext>
            </a:extLst>
          </p:cNvPr>
          <p:cNvSpPr txBox="1"/>
          <p:nvPr/>
        </p:nvSpPr>
        <p:spPr>
          <a:xfrm>
            <a:off x="6223298" y="4305345"/>
            <a:ext cx="6094206" cy="738664"/>
          </a:xfrm>
          <a:prstGeom prst="rect">
            <a:avLst/>
          </a:prstGeom>
          <a:noFill/>
        </p:spPr>
        <p:txBody>
          <a:bodyPr wrap="square">
            <a:spAutoFit/>
          </a:bodyPr>
          <a:lstStyle/>
          <a:p>
            <a:pPr>
              <a:buNone/>
            </a:pPr>
            <a:r>
              <a:rPr lang="en-US" b="1" dirty="0">
                <a:solidFill>
                  <a:srgbClr val="047954"/>
                </a:solidFill>
                <a:effectLst/>
              </a:rPr>
              <a:t>Suggest Predictive Maintenance Guidelines</a:t>
            </a:r>
          </a:p>
          <a:p>
            <a:pPr>
              <a:buNone/>
            </a:pPr>
            <a:r>
              <a:rPr lang="en-US" b="1" dirty="0">
                <a:effectLst/>
              </a:rPr>
              <a:t>Propose actionable strategies for shifting from reactive to proactive maintenance approaches.</a:t>
            </a:r>
          </a:p>
        </p:txBody>
      </p:sp>
    </p:spTree>
    <p:extLst>
      <p:ext uri="{BB962C8B-B14F-4D97-AF65-F5344CB8AC3E}">
        <p14:creationId xmlns:p14="http://schemas.microsoft.com/office/powerpoint/2010/main" val="13606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8" grpId="0"/>
      <p:bldP spid="10" grpId="0"/>
      <p:bldP spid="12" grpId="0"/>
      <p:bldP spid="14" grpId="0"/>
      <p:bldP spid="16"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F05FA-4876-4431-17AA-7DF9CBDE4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4" name="TextBox 3">
            <a:extLst>
              <a:ext uri="{FF2B5EF4-FFF2-40B4-BE49-F238E27FC236}">
                <a16:creationId xmlns:a16="http://schemas.microsoft.com/office/drawing/2014/main" id="{8991373D-783A-469D-D26A-39203353F042}"/>
              </a:ext>
            </a:extLst>
          </p:cNvPr>
          <p:cNvSpPr txBox="1"/>
          <p:nvPr/>
        </p:nvSpPr>
        <p:spPr>
          <a:xfrm>
            <a:off x="1433457" y="480813"/>
            <a:ext cx="7323268" cy="646331"/>
          </a:xfrm>
          <a:prstGeom prst="rect">
            <a:avLst/>
          </a:prstGeom>
          <a:noFill/>
        </p:spPr>
        <p:txBody>
          <a:bodyPr wrap="square">
            <a:spAutoFit/>
          </a:bodyPr>
          <a:lstStyle/>
          <a:p>
            <a:r>
              <a:rPr lang="en-US" sz="3600" b="1" dirty="0">
                <a:solidFill>
                  <a:srgbClr val="003EF4"/>
                </a:solidFill>
              </a:rPr>
              <a:t>Tools &amp; Technologies Utilized</a:t>
            </a:r>
          </a:p>
        </p:txBody>
      </p:sp>
      <p:sp>
        <p:nvSpPr>
          <p:cNvPr id="6" name="TextBox 5">
            <a:extLst>
              <a:ext uri="{FF2B5EF4-FFF2-40B4-BE49-F238E27FC236}">
                <a16:creationId xmlns:a16="http://schemas.microsoft.com/office/drawing/2014/main" id="{F2D53F2E-D9A9-2283-0491-BCD261F804C2}"/>
              </a:ext>
            </a:extLst>
          </p:cNvPr>
          <p:cNvSpPr txBox="1"/>
          <p:nvPr/>
        </p:nvSpPr>
        <p:spPr>
          <a:xfrm>
            <a:off x="1433457" y="1212187"/>
            <a:ext cx="8711004" cy="307777"/>
          </a:xfrm>
          <a:prstGeom prst="rect">
            <a:avLst/>
          </a:prstGeom>
          <a:noFill/>
        </p:spPr>
        <p:txBody>
          <a:bodyPr wrap="square">
            <a:spAutoFit/>
          </a:bodyPr>
          <a:lstStyle/>
          <a:p>
            <a:r>
              <a:rPr lang="en-US" dirty="0"/>
              <a:t>Leveraging a robust suite of tools to ensure comprehensive analysis and effective data visualization.</a:t>
            </a:r>
          </a:p>
        </p:txBody>
      </p:sp>
      <p:sp>
        <p:nvSpPr>
          <p:cNvPr id="8" name="TextBox 7">
            <a:extLst>
              <a:ext uri="{FF2B5EF4-FFF2-40B4-BE49-F238E27FC236}">
                <a16:creationId xmlns:a16="http://schemas.microsoft.com/office/drawing/2014/main" id="{AFD5E61A-4FDA-901C-C8E2-E4C86DC3736B}"/>
              </a:ext>
            </a:extLst>
          </p:cNvPr>
          <p:cNvSpPr txBox="1"/>
          <p:nvPr/>
        </p:nvSpPr>
        <p:spPr>
          <a:xfrm>
            <a:off x="1120814" y="2840405"/>
            <a:ext cx="3224604" cy="800219"/>
          </a:xfrm>
          <a:prstGeom prst="rect">
            <a:avLst/>
          </a:prstGeom>
          <a:noFill/>
        </p:spPr>
        <p:txBody>
          <a:bodyPr wrap="square">
            <a:spAutoFit/>
          </a:bodyPr>
          <a:lstStyle/>
          <a:p>
            <a:pPr>
              <a:buNone/>
            </a:pPr>
            <a:r>
              <a:rPr lang="en-US" sz="1800" b="1" dirty="0">
                <a:solidFill>
                  <a:srgbClr val="047954"/>
                </a:solidFill>
                <a:effectLst/>
              </a:rPr>
              <a:t>SQL</a:t>
            </a:r>
          </a:p>
          <a:p>
            <a:pPr>
              <a:buNone/>
            </a:pPr>
            <a:r>
              <a:rPr lang="en-US" b="1" dirty="0">
                <a:effectLst/>
              </a:rPr>
              <a:t>For efficient data extraction and database management.</a:t>
            </a:r>
          </a:p>
        </p:txBody>
      </p:sp>
      <p:sp>
        <p:nvSpPr>
          <p:cNvPr id="10" name="TextBox 9">
            <a:extLst>
              <a:ext uri="{FF2B5EF4-FFF2-40B4-BE49-F238E27FC236}">
                <a16:creationId xmlns:a16="http://schemas.microsoft.com/office/drawing/2014/main" id="{C71FA5C7-4322-226D-F24E-66C354A26F6A}"/>
              </a:ext>
            </a:extLst>
          </p:cNvPr>
          <p:cNvSpPr txBox="1"/>
          <p:nvPr/>
        </p:nvSpPr>
        <p:spPr>
          <a:xfrm>
            <a:off x="5061288" y="2824283"/>
            <a:ext cx="3048896" cy="1046440"/>
          </a:xfrm>
          <a:prstGeom prst="rect">
            <a:avLst/>
          </a:prstGeom>
          <a:noFill/>
        </p:spPr>
        <p:txBody>
          <a:bodyPr wrap="square">
            <a:spAutoFit/>
          </a:bodyPr>
          <a:lstStyle/>
          <a:p>
            <a:pPr>
              <a:buNone/>
            </a:pPr>
            <a:r>
              <a:rPr lang="en-US" sz="1800" b="1" dirty="0">
                <a:solidFill>
                  <a:srgbClr val="047954"/>
                </a:solidFill>
                <a:effectLst/>
              </a:rPr>
              <a:t>Python</a:t>
            </a:r>
          </a:p>
          <a:p>
            <a:pPr>
              <a:buNone/>
            </a:pPr>
            <a:r>
              <a:rPr lang="en-US" b="1" dirty="0">
                <a:effectLst/>
              </a:rPr>
              <a:t>For advanced data cleaning, transformation, and analytical scripting</a:t>
            </a:r>
          </a:p>
        </p:txBody>
      </p:sp>
      <p:sp>
        <p:nvSpPr>
          <p:cNvPr id="12" name="TextBox 11">
            <a:extLst>
              <a:ext uri="{FF2B5EF4-FFF2-40B4-BE49-F238E27FC236}">
                <a16:creationId xmlns:a16="http://schemas.microsoft.com/office/drawing/2014/main" id="{41AF7F26-D68C-8B41-1214-21789A8B6490}"/>
              </a:ext>
            </a:extLst>
          </p:cNvPr>
          <p:cNvSpPr txBox="1"/>
          <p:nvPr/>
        </p:nvSpPr>
        <p:spPr>
          <a:xfrm>
            <a:off x="1217633" y="4961393"/>
            <a:ext cx="3127785" cy="1015663"/>
          </a:xfrm>
          <a:prstGeom prst="rect">
            <a:avLst/>
          </a:prstGeom>
          <a:noFill/>
        </p:spPr>
        <p:txBody>
          <a:bodyPr wrap="square">
            <a:spAutoFit/>
          </a:bodyPr>
          <a:lstStyle/>
          <a:p>
            <a:pPr>
              <a:buNone/>
            </a:pPr>
            <a:r>
              <a:rPr lang="en-US" sz="1800" b="1" dirty="0">
                <a:solidFill>
                  <a:srgbClr val="047954"/>
                </a:solidFill>
                <a:effectLst/>
              </a:rPr>
              <a:t>Excel</a:t>
            </a:r>
          </a:p>
          <a:p>
            <a:pPr>
              <a:buNone/>
            </a:pPr>
            <a:r>
              <a:rPr lang="en-US" b="1" dirty="0">
                <a:effectLst/>
              </a:rPr>
              <a:t>For initial data review, smaller datasets, and detailed breakdowns</a:t>
            </a:r>
            <a:r>
              <a:rPr lang="en-US" dirty="0">
                <a:effectLst/>
              </a:rPr>
              <a:t>.</a:t>
            </a:r>
          </a:p>
        </p:txBody>
      </p:sp>
      <p:sp>
        <p:nvSpPr>
          <p:cNvPr id="14" name="TextBox 13">
            <a:extLst>
              <a:ext uri="{FF2B5EF4-FFF2-40B4-BE49-F238E27FC236}">
                <a16:creationId xmlns:a16="http://schemas.microsoft.com/office/drawing/2014/main" id="{100DCEF4-5351-12DA-3852-DF2D84C8C574}"/>
              </a:ext>
            </a:extLst>
          </p:cNvPr>
          <p:cNvSpPr txBox="1"/>
          <p:nvPr/>
        </p:nvSpPr>
        <p:spPr>
          <a:xfrm>
            <a:off x="8826054" y="2792396"/>
            <a:ext cx="2697480" cy="1015663"/>
          </a:xfrm>
          <a:prstGeom prst="rect">
            <a:avLst/>
          </a:prstGeom>
          <a:noFill/>
        </p:spPr>
        <p:txBody>
          <a:bodyPr wrap="square">
            <a:spAutoFit/>
          </a:bodyPr>
          <a:lstStyle/>
          <a:p>
            <a:pPr>
              <a:buNone/>
            </a:pPr>
            <a:r>
              <a:rPr lang="en-US" sz="1800" b="1" dirty="0">
                <a:solidFill>
                  <a:srgbClr val="047954"/>
                </a:solidFill>
                <a:effectLst/>
              </a:rPr>
              <a:t>Power BI</a:t>
            </a:r>
          </a:p>
          <a:p>
            <a:pPr>
              <a:buNone/>
            </a:pPr>
            <a:r>
              <a:rPr lang="en-US" b="1" dirty="0">
                <a:effectLst/>
              </a:rPr>
              <a:t>For interactive dashboard creation and dynamic reporting</a:t>
            </a:r>
            <a:r>
              <a:rPr lang="en-US" dirty="0">
                <a:effectLst/>
              </a:rPr>
              <a:t>.</a:t>
            </a:r>
          </a:p>
        </p:txBody>
      </p:sp>
      <p:sp>
        <p:nvSpPr>
          <p:cNvPr id="18" name="TextBox 17">
            <a:extLst>
              <a:ext uri="{FF2B5EF4-FFF2-40B4-BE49-F238E27FC236}">
                <a16:creationId xmlns:a16="http://schemas.microsoft.com/office/drawing/2014/main" id="{976BC26A-65EC-119B-F089-E8A5D7B78DE4}"/>
              </a:ext>
            </a:extLst>
          </p:cNvPr>
          <p:cNvSpPr txBox="1"/>
          <p:nvPr/>
        </p:nvSpPr>
        <p:spPr>
          <a:xfrm>
            <a:off x="8862285" y="4963594"/>
            <a:ext cx="2467535" cy="1015663"/>
          </a:xfrm>
          <a:prstGeom prst="rect">
            <a:avLst/>
          </a:prstGeom>
          <a:noFill/>
        </p:spPr>
        <p:txBody>
          <a:bodyPr wrap="square">
            <a:spAutoFit/>
          </a:bodyPr>
          <a:lstStyle/>
          <a:p>
            <a:pPr>
              <a:buNone/>
            </a:pPr>
            <a:r>
              <a:rPr lang="en-US" sz="1800" b="1" dirty="0">
                <a:solidFill>
                  <a:srgbClr val="047954"/>
                </a:solidFill>
                <a:effectLst/>
              </a:rPr>
              <a:t>Word</a:t>
            </a:r>
          </a:p>
          <a:p>
            <a:pPr>
              <a:buNone/>
            </a:pPr>
            <a:r>
              <a:rPr lang="en-US" b="1" dirty="0">
                <a:effectLst/>
              </a:rPr>
              <a:t>For detailed documentation and project reporting.</a:t>
            </a:r>
          </a:p>
        </p:txBody>
      </p:sp>
      <p:sp>
        <p:nvSpPr>
          <p:cNvPr id="20" name="TextBox 19">
            <a:extLst>
              <a:ext uri="{FF2B5EF4-FFF2-40B4-BE49-F238E27FC236}">
                <a16:creationId xmlns:a16="http://schemas.microsoft.com/office/drawing/2014/main" id="{9F92B125-0E06-D64A-19C0-5BA36B1BA7F7}"/>
              </a:ext>
            </a:extLst>
          </p:cNvPr>
          <p:cNvSpPr txBox="1"/>
          <p:nvPr/>
        </p:nvSpPr>
        <p:spPr>
          <a:xfrm>
            <a:off x="5125123" y="4957860"/>
            <a:ext cx="2957456" cy="800219"/>
          </a:xfrm>
          <a:prstGeom prst="rect">
            <a:avLst/>
          </a:prstGeom>
          <a:noFill/>
        </p:spPr>
        <p:txBody>
          <a:bodyPr wrap="square">
            <a:spAutoFit/>
          </a:bodyPr>
          <a:lstStyle/>
          <a:p>
            <a:pPr>
              <a:buNone/>
            </a:pPr>
            <a:r>
              <a:rPr lang="en-US" sz="1800" b="1" dirty="0">
                <a:solidFill>
                  <a:srgbClr val="047954"/>
                </a:solidFill>
                <a:effectLst/>
              </a:rPr>
              <a:t>Power point</a:t>
            </a:r>
          </a:p>
          <a:p>
            <a:pPr>
              <a:buNone/>
            </a:pPr>
            <a:r>
              <a:rPr lang="en-US" b="1" dirty="0">
                <a:effectLst/>
              </a:rPr>
              <a:t>For clear and engaging presentation of findings.</a:t>
            </a:r>
          </a:p>
        </p:txBody>
      </p:sp>
      <p:pic>
        <p:nvPicPr>
          <p:cNvPr id="26" name="Picture 25" descr="An orange box with a pie chart and a letter&#10;&#10;AI-generated content may be incorrect.">
            <a:extLst>
              <a:ext uri="{FF2B5EF4-FFF2-40B4-BE49-F238E27FC236}">
                <a16:creationId xmlns:a16="http://schemas.microsoft.com/office/drawing/2014/main" id="{3809CE14-AC17-6A8C-B023-CFC935387CD1}"/>
              </a:ext>
            </a:extLst>
          </p:cNvPr>
          <p:cNvPicPr>
            <a:picLocks noChangeAspect="1"/>
          </p:cNvPicPr>
          <p:nvPr/>
        </p:nvPicPr>
        <p:blipFill>
          <a:blip r:embed="rId2"/>
          <a:stretch>
            <a:fillRect/>
          </a:stretch>
        </p:blipFill>
        <p:spPr>
          <a:xfrm>
            <a:off x="5309982" y="4141078"/>
            <a:ext cx="786018" cy="786018"/>
          </a:xfrm>
          <a:prstGeom prst="rect">
            <a:avLst/>
          </a:prstGeom>
        </p:spPr>
      </p:pic>
      <p:pic>
        <p:nvPicPr>
          <p:cNvPr id="28" name="Picture 27" descr="A blue graph and pie chart&#10;&#10;AI-generated content may be incorrect.">
            <a:extLst>
              <a:ext uri="{FF2B5EF4-FFF2-40B4-BE49-F238E27FC236}">
                <a16:creationId xmlns:a16="http://schemas.microsoft.com/office/drawing/2014/main" id="{1780F0C7-1000-5DCE-55CC-43DBB40A865A}"/>
              </a:ext>
            </a:extLst>
          </p:cNvPr>
          <p:cNvPicPr>
            <a:picLocks noChangeAspect="1"/>
          </p:cNvPicPr>
          <p:nvPr/>
        </p:nvPicPr>
        <p:blipFill>
          <a:blip r:embed="rId3"/>
          <a:stretch>
            <a:fillRect/>
          </a:stretch>
        </p:blipFill>
        <p:spPr>
          <a:xfrm>
            <a:off x="8889550" y="2002911"/>
            <a:ext cx="786226" cy="786226"/>
          </a:xfrm>
          <a:prstGeom prst="rect">
            <a:avLst/>
          </a:prstGeom>
        </p:spPr>
      </p:pic>
      <p:pic>
        <p:nvPicPr>
          <p:cNvPr id="32" name="Picture 31" descr="A blue and yellow snake logo&#10;&#10;AI-generated content may be incorrect.">
            <a:extLst>
              <a:ext uri="{FF2B5EF4-FFF2-40B4-BE49-F238E27FC236}">
                <a16:creationId xmlns:a16="http://schemas.microsoft.com/office/drawing/2014/main" id="{8AF558B3-6DF8-FC21-D856-1C0FB771DD41}"/>
              </a:ext>
            </a:extLst>
          </p:cNvPr>
          <p:cNvPicPr>
            <a:picLocks noChangeAspect="1"/>
          </p:cNvPicPr>
          <p:nvPr/>
        </p:nvPicPr>
        <p:blipFill>
          <a:blip r:embed="rId4"/>
          <a:stretch>
            <a:fillRect/>
          </a:stretch>
        </p:blipFill>
        <p:spPr>
          <a:xfrm>
            <a:off x="5095091" y="2039024"/>
            <a:ext cx="754495" cy="754495"/>
          </a:xfrm>
          <a:prstGeom prst="rect">
            <a:avLst/>
          </a:prstGeom>
        </p:spPr>
      </p:pic>
      <p:pic>
        <p:nvPicPr>
          <p:cNvPr id="36" name="Picture 35" descr="A blue cylinder with green stripes&#10;&#10;AI-generated content may be incorrect.">
            <a:extLst>
              <a:ext uri="{FF2B5EF4-FFF2-40B4-BE49-F238E27FC236}">
                <a16:creationId xmlns:a16="http://schemas.microsoft.com/office/drawing/2014/main" id="{6769903D-D2FE-8D15-6B6A-FD37B08C1878}"/>
              </a:ext>
            </a:extLst>
          </p:cNvPr>
          <p:cNvPicPr>
            <a:picLocks noChangeAspect="1"/>
          </p:cNvPicPr>
          <p:nvPr/>
        </p:nvPicPr>
        <p:blipFill>
          <a:blip r:embed="rId5"/>
          <a:stretch>
            <a:fillRect/>
          </a:stretch>
        </p:blipFill>
        <p:spPr>
          <a:xfrm>
            <a:off x="1217633" y="2002911"/>
            <a:ext cx="837494" cy="837494"/>
          </a:xfrm>
          <a:prstGeom prst="rect">
            <a:avLst/>
          </a:prstGeom>
        </p:spPr>
      </p:pic>
      <p:pic>
        <p:nvPicPr>
          <p:cNvPr id="38" name="Picture 37" descr="A blue logo with white text&#10;&#10;AI-generated content may be incorrect.">
            <a:extLst>
              <a:ext uri="{FF2B5EF4-FFF2-40B4-BE49-F238E27FC236}">
                <a16:creationId xmlns:a16="http://schemas.microsoft.com/office/drawing/2014/main" id="{5FBEC649-C73F-3AC3-538C-8880C8E0FEE8}"/>
              </a:ext>
            </a:extLst>
          </p:cNvPr>
          <p:cNvPicPr>
            <a:picLocks noChangeAspect="1"/>
          </p:cNvPicPr>
          <p:nvPr/>
        </p:nvPicPr>
        <p:blipFill>
          <a:blip r:embed="rId6"/>
          <a:stretch>
            <a:fillRect/>
          </a:stretch>
        </p:blipFill>
        <p:spPr>
          <a:xfrm>
            <a:off x="8949614" y="4162823"/>
            <a:ext cx="754495" cy="754495"/>
          </a:xfrm>
          <a:prstGeom prst="rect">
            <a:avLst/>
          </a:prstGeom>
        </p:spPr>
      </p:pic>
      <p:pic>
        <p:nvPicPr>
          <p:cNvPr id="40" name="Picture 39" descr="A green box with a white x on it&#10;&#10;AI-generated content may be incorrect.">
            <a:extLst>
              <a:ext uri="{FF2B5EF4-FFF2-40B4-BE49-F238E27FC236}">
                <a16:creationId xmlns:a16="http://schemas.microsoft.com/office/drawing/2014/main" id="{814CB888-F158-2C56-3437-7733FE5F0709}"/>
              </a:ext>
            </a:extLst>
          </p:cNvPr>
          <p:cNvPicPr>
            <a:picLocks noChangeAspect="1"/>
          </p:cNvPicPr>
          <p:nvPr/>
        </p:nvPicPr>
        <p:blipFill>
          <a:blip r:embed="rId7"/>
          <a:stretch>
            <a:fillRect/>
          </a:stretch>
        </p:blipFill>
        <p:spPr>
          <a:xfrm>
            <a:off x="6764582" y="3914698"/>
            <a:ext cx="45719" cy="45719"/>
          </a:xfrm>
          <a:prstGeom prst="rect">
            <a:avLst/>
          </a:prstGeom>
        </p:spPr>
      </p:pic>
      <p:pic>
        <p:nvPicPr>
          <p:cNvPr id="42" name="Picture 41" descr="A green box with a white x on it&#10;&#10;AI-generated content may be incorrect.">
            <a:extLst>
              <a:ext uri="{FF2B5EF4-FFF2-40B4-BE49-F238E27FC236}">
                <a16:creationId xmlns:a16="http://schemas.microsoft.com/office/drawing/2014/main" id="{C2DA4EFF-831E-2E3F-5050-6BCB1124E19C}"/>
              </a:ext>
            </a:extLst>
          </p:cNvPr>
          <p:cNvPicPr>
            <a:picLocks noChangeAspect="1"/>
          </p:cNvPicPr>
          <p:nvPr/>
        </p:nvPicPr>
        <p:blipFill>
          <a:blip r:embed="rId7"/>
          <a:stretch>
            <a:fillRect/>
          </a:stretch>
        </p:blipFill>
        <p:spPr>
          <a:xfrm>
            <a:off x="1283756" y="4085614"/>
            <a:ext cx="786018" cy="786018"/>
          </a:xfrm>
          <a:prstGeom prst="rect">
            <a:avLst/>
          </a:prstGeom>
        </p:spPr>
      </p:pic>
    </p:spTree>
    <p:extLst>
      <p:ext uri="{BB962C8B-B14F-4D97-AF65-F5344CB8AC3E}">
        <p14:creationId xmlns:p14="http://schemas.microsoft.com/office/powerpoint/2010/main" val="128454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heel(1)">
                                      <p:cBhvr>
                                        <p:cTn id="25" dur="20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heel(1)">
                                      <p:cBhvr>
                                        <p:cTn id="36" dur="20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heel(1)">
                                      <p:cBhvr>
                                        <p:cTn id="47" dur="20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heel(1)">
                                      <p:cBhvr>
                                        <p:cTn id="58" dur="20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heel(1)">
                                      <p:cBhvr>
                                        <p:cTn id="69" dur="20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additive="base">
                                        <p:cTn id="74" dur="500" fill="hold"/>
                                        <p:tgtEl>
                                          <p:spTgt spid="18"/>
                                        </p:tgtEl>
                                        <p:attrNameLst>
                                          <p:attrName>ppt_x</p:attrName>
                                        </p:attrNameLst>
                                      </p:cBhvr>
                                      <p:tavLst>
                                        <p:tav tm="0">
                                          <p:val>
                                            <p:strVal val="#ppt_x"/>
                                          </p:val>
                                        </p:tav>
                                        <p:tav tm="100000">
                                          <p:val>
                                            <p:strVal val="#ppt_x"/>
                                          </p:val>
                                        </p:tav>
                                      </p:tavLst>
                                    </p:anim>
                                    <p:anim calcmode="lin" valueType="num">
                                      <p:cBhvr additive="base">
                                        <p:cTn id="7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heel(1)">
                                      <p:cBhvr>
                                        <p:cTn id="80"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P spid="14" grpId="0"/>
      <p:bldP spid="1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56D24F-4E33-C483-6AF4-1801D80DB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4" name="TextBox 3">
            <a:extLst>
              <a:ext uri="{FF2B5EF4-FFF2-40B4-BE49-F238E27FC236}">
                <a16:creationId xmlns:a16="http://schemas.microsoft.com/office/drawing/2014/main" id="{82877510-F2B2-A492-25E1-F7E134B98C60}"/>
              </a:ext>
            </a:extLst>
          </p:cNvPr>
          <p:cNvSpPr txBox="1"/>
          <p:nvPr/>
        </p:nvSpPr>
        <p:spPr>
          <a:xfrm>
            <a:off x="1368910" y="276417"/>
            <a:ext cx="9238130" cy="584775"/>
          </a:xfrm>
          <a:prstGeom prst="rect">
            <a:avLst/>
          </a:prstGeom>
          <a:noFill/>
        </p:spPr>
        <p:txBody>
          <a:bodyPr wrap="square">
            <a:spAutoFit/>
          </a:bodyPr>
          <a:lstStyle/>
          <a:p>
            <a:r>
              <a:rPr lang="en-US" sz="3200" b="1" dirty="0">
                <a:solidFill>
                  <a:srgbClr val="003EF4"/>
                </a:solidFill>
              </a:rPr>
              <a:t>Workflow Overview: Our Analytical Journey</a:t>
            </a:r>
          </a:p>
        </p:txBody>
      </p:sp>
      <p:sp>
        <p:nvSpPr>
          <p:cNvPr id="6" name="TextBox 5">
            <a:extLst>
              <a:ext uri="{FF2B5EF4-FFF2-40B4-BE49-F238E27FC236}">
                <a16:creationId xmlns:a16="http://schemas.microsoft.com/office/drawing/2014/main" id="{7E7CC6C3-C524-BDD0-DCB1-5E43598830B3}"/>
              </a:ext>
            </a:extLst>
          </p:cNvPr>
          <p:cNvSpPr txBox="1"/>
          <p:nvPr/>
        </p:nvSpPr>
        <p:spPr>
          <a:xfrm>
            <a:off x="1368910" y="1029307"/>
            <a:ext cx="7241690" cy="307777"/>
          </a:xfrm>
          <a:prstGeom prst="rect">
            <a:avLst/>
          </a:prstGeom>
          <a:noFill/>
        </p:spPr>
        <p:txBody>
          <a:bodyPr wrap="square">
            <a:spAutoFit/>
          </a:bodyPr>
          <a:lstStyle/>
          <a:p>
            <a:r>
              <a:rPr lang="en-US" dirty="0"/>
              <a:t>A systematic approach ensures precision and depth at every stage of the project.</a:t>
            </a:r>
          </a:p>
        </p:txBody>
      </p:sp>
      <p:sp>
        <p:nvSpPr>
          <p:cNvPr id="19" name="Arrow: Pentagon 18">
            <a:extLst>
              <a:ext uri="{FF2B5EF4-FFF2-40B4-BE49-F238E27FC236}">
                <a16:creationId xmlns:a16="http://schemas.microsoft.com/office/drawing/2014/main" id="{AA22FD36-8F49-7632-6E2E-CB669201EF72}"/>
              </a:ext>
            </a:extLst>
          </p:cNvPr>
          <p:cNvSpPr/>
          <p:nvPr/>
        </p:nvSpPr>
        <p:spPr>
          <a:xfrm>
            <a:off x="559398" y="1850315"/>
            <a:ext cx="4959275" cy="817581"/>
          </a:xfrm>
          <a:prstGeom prst="homePlate">
            <a:avLst/>
          </a:prstGeom>
          <a:solidFill>
            <a:schemeClr val="accent6">
              <a:lumMod val="20000"/>
              <a:lumOff val="80000"/>
            </a:schemeClr>
          </a:solidFill>
          <a:ln>
            <a:solidFill>
              <a:srgbClr val="0479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i="1" dirty="0">
                <a:solidFill>
                  <a:schemeClr val="tx1"/>
                </a:solidFill>
              </a:rPr>
              <a:t>KPI Definition</a:t>
            </a:r>
          </a:p>
          <a:p>
            <a:pPr>
              <a:buNone/>
            </a:pPr>
            <a:r>
              <a:rPr lang="en-US" b="1" i="1" dirty="0">
                <a:solidFill>
                  <a:schemeClr val="tx1"/>
                </a:solidFill>
              </a:rPr>
              <a:t>Clearly identifying key performance indicators.</a:t>
            </a:r>
          </a:p>
          <a:p>
            <a:pPr algn="ctr"/>
            <a:endParaRPr lang="en-US" b="1" i="1" dirty="0">
              <a:solidFill>
                <a:schemeClr val="tx1"/>
              </a:solidFill>
            </a:endParaRPr>
          </a:p>
        </p:txBody>
      </p:sp>
      <p:sp>
        <p:nvSpPr>
          <p:cNvPr id="20" name="Arrow: Pentagon 19">
            <a:extLst>
              <a:ext uri="{FF2B5EF4-FFF2-40B4-BE49-F238E27FC236}">
                <a16:creationId xmlns:a16="http://schemas.microsoft.com/office/drawing/2014/main" id="{F03144A8-1F77-C742-66A3-89E3DEFD007F}"/>
              </a:ext>
            </a:extLst>
          </p:cNvPr>
          <p:cNvSpPr/>
          <p:nvPr/>
        </p:nvSpPr>
        <p:spPr>
          <a:xfrm>
            <a:off x="6260054" y="3357058"/>
            <a:ext cx="4959275" cy="817581"/>
          </a:xfrm>
          <a:prstGeom prst="homePlate">
            <a:avLst/>
          </a:prstGeom>
          <a:solidFill>
            <a:schemeClr val="accent6">
              <a:lumMod val="20000"/>
              <a:lumOff val="80000"/>
            </a:schemeClr>
          </a:solidFill>
          <a:ln>
            <a:solidFill>
              <a:srgbClr val="0479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i="1" dirty="0">
                <a:solidFill>
                  <a:schemeClr val="tx1"/>
                </a:solidFill>
              </a:rPr>
              <a:t>Visualization</a:t>
            </a:r>
          </a:p>
          <a:p>
            <a:pPr>
              <a:buNone/>
            </a:pPr>
            <a:r>
              <a:rPr lang="en-US" b="1" i="1" dirty="0">
                <a:solidFill>
                  <a:schemeClr val="tx1"/>
                </a:solidFill>
              </a:rPr>
              <a:t>Creating interactive dashboards.</a:t>
            </a:r>
          </a:p>
        </p:txBody>
      </p:sp>
      <p:sp>
        <p:nvSpPr>
          <p:cNvPr id="21" name="Arrow: Pentagon 20">
            <a:extLst>
              <a:ext uri="{FF2B5EF4-FFF2-40B4-BE49-F238E27FC236}">
                <a16:creationId xmlns:a16="http://schemas.microsoft.com/office/drawing/2014/main" id="{45A05C8E-8D9B-D09B-5F60-1F0516FCCBBC}"/>
              </a:ext>
            </a:extLst>
          </p:cNvPr>
          <p:cNvSpPr/>
          <p:nvPr/>
        </p:nvSpPr>
        <p:spPr>
          <a:xfrm>
            <a:off x="6260054" y="4462735"/>
            <a:ext cx="4959275" cy="817581"/>
          </a:xfrm>
          <a:prstGeom prst="homePlate">
            <a:avLst/>
          </a:prstGeom>
          <a:solidFill>
            <a:schemeClr val="accent6">
              <a:lumMod val="20000"/>
              <a:lumOff val="80000"/>
            </a:schemeClr>
          </a:solidFill>
          <a:ln>
            <a:solidFill>
              <a:srgbClr val="0479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i="1" dirty="0">
                <a:solidFill>
                  <a:schemeClr val="tx1"/>
                </a:solidFill>
              </a:rPr>
              <a:t>Insights &amp; Recommendations</a:t>
            </a:r>
          </a:p>
          <a:p>
            <a:pPr>
              <a:buNone/>
            </a:pPr>
            <a:r>
              <a:rPr lang="en-US" b="1" i="1" dirty="0">
                <a:solidFill>
                  <a:schemeClr val="tx1"/>
                </a:solidFill>
              </a:rPr>
              <a:t>Translating data into actionable strategies.</a:t>
            </a:r>
          </a:p>
        </p:txBody>
      </p:sp>
      <p:sp>
        <p:nvSpPr>
          <p:cNvPr id="22" name="Arrow: Pentagon 21">
            <a:extLst>
              <a:ext uri="{FF2B5EF4-FFF2-40B4-BE49-F238E27FC236}">
                <a16:creationId xmlns:a16="http://schemas.microsoft.com/office/drawing/2014/main" id="{7BF31E4B-D0F4-1EA5-37FA-5C0AA3B1A4F4}"/>
              </a:ext>
            </a:extLst>
          </p:cNvPr>
          <p:cNvSpPr/>
          <p:nvPr/>
        </p:nvSpPr>
        <p:spPr>
          <a:xfrm>
            <a:off x="6260053" y="2156265"/>
            <a:ext cx="4959275" cy="817581"/>
          </a:xfrm>
          <a:prstGeom prst="homePlate">
            <a:avLst/>
          </a:prstGeom>
          <a:solidFill>
            <a:schemeClr val="accent6">
              <a:lumMod val="20000"/>
              <a:lumOff val="80000"/>
            </a:schemeClr>
          </a:solidFill>
          <a:ln>
            <a:solidFill>
              <a:srgbClr val="0479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i="1" dirty="0">
                <a:solidFill>
                  <a:schemeClr val="tx1"/>
                </a:solidFill>
              </a:rPr>
              <a:t>Calculations &amp; KPIs</a:t>
            </a:r>
          </a:p>
          <a:p>
            <a:pPr>
              <a:buNone/>
            </a:pPr>
            <a:r>
              <a:rPr lang="en-US" b="1" i="1" dirty="0">
                <a:solidFill>
                  <a:schemeClr val="tx1"/>
                </a:solidFill>
              </a:rPr>
              <a:t>Deriving meaningful metrics.</a:t>
            </a:r>
          </a:p>
        </p:txBody>
      </p:sp>
      <p:sp>
        <p:nvSpPr>
          <p:cNvPr id="24" name="Arrow: Pentagon 23">
            <a:extLst>
              <a:ext uri="{FF2B5EF4-FFF2-40B4-BE49-F238E27FC236}">
                <a16:creationId xmlns:a16="http://schemas.microsoft.com/office/drawing/2014/main" id="{4E81461E-96D9-1BE2-2A85-E0546C01117B}"/>
              </a:ext>
            </a:extLst>
          </p:cNvPr>
          <p:cNvSpPr/>
          <p:nvPr/>
        </p:nvSpPr>
        <p:spPr>
          <a:xfrm>
            <a:off x="559397" y="2948268"/>
            <a:ext cx="4959275" cy="817581"/>
          </a:xfrm>
          <a:prstGeom prst="homePlate">
            <a:avLst/>
          </a:prstGeom>
          <a:solidFill>
            <a:schemeClr val="accent6">
              <a:lumMod val="20000"/>
              <a:lumOff val="80000"/>
            </a:schemeClr>
          </a:solidFill>
          <a:ln>
            <a:solidFill>
              <a:srgbClr val="0479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endParaRPr lang="en-US" b="1" i="1" dirty="0">
              <a:solidFill>
                <a:schemeClr val="tx1"/>
              </a:solidFill>
            </a:endParaRPr>
          </a:p>
          <a:p>
            <a:pPr>
              <a:buNone/>
            </a:pPr>
            <a:r>
              <a:rPr lang="en-US" b="1" i="1" dirty="0">
                <a:solidFill>
                  <a:schemeClr val="tx1"/>
                </a:solidFill>
              </a:rPr>
              <a:t>Data Collection</a:t>
            </a:r>
          </a:p>
          <a:p>
            <a:pPr>
              <a:buNone/>
            </a:pPr>
            <a:r>
              <a:rPr lang="en-US" b="1" i="1" dirty="0">
                <a:solidFill>
                  <a:schemeClr val="tx1"/>
                </a:solidFill>
              </a:rPr>
              <a:t>Gathering all necessary raw data.</a:t>
            </a:r>
          </a:p>
          <a:p>
            <a:pPr algn="ctr"/>
            <a:endParaRPr lang="en-US" b="1" i="1" dirty="0">
              <a:solidFill>
                <a:schemeClr val="tx1"/>
              </a:solidFill>
            </a:endParaRPr>
          </a:p>
        </p:txBody>
      </p:sp>
      <p:sp>
        <p:nvSpPr>
          <p:cNvPr id="25" name="Arrow: Pentagon 24">
            <a:extLst>
              <a:ext uri="{FF2B5EF4-FFF2-40B4-BE49-F238E27FC236}">
                <a16:creationId xmlns:a16="http://schemas.microsoft.com/office/drawing/2014/main" id="{F714543A-CDA1-F299-5815-E169ABA79E73}"/>
              </a:ext>
            </a:extLst>
          </p:cNvPr>
          <p:cNvSpPr/>
          <p:nvPr/>
        </p:nvSpPr>
        <p:spPr>
          <a:xfrm>
            <a:off x="559396" y="4046221"/>
            <a:ext cx="4959275" cy="817581"/>
          </a:xfrm>
          <a:prstGeom prst="homePlate">
            <a:avLst/>
          </a:prstGeom>
          <a:solidFill>
            <a:schemeClr val="accent6">
              <a:lumMod val="20000"/>
              <a:lumOff val="80000"/>
            </a:schemeClr>
          </a:solidFill>
          <a:ln>
            <a:solidFill>
              <a:srgbClr val="0479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endParaRPr lang="en-US" b="1" i="1" dirty="0">
              <a:solidFill>
                <a:schemeClr val="tx1"/>
              </a:solidFill>
            </a:endParaRPr>
          </a:p>
          <a:p>
            <a:pPr>
              <a:buNone/>
            </a:pPr>
            <a:r>
              <a:rPr lang="en-US" b="1" i="1" dirty="0">
                <a:solidFill>
                  <a:schemeClr val="tx1"/>
                </a:solidFill>
              </a:rPr>
              <a:t>Data Cleaning</a:t>
            </a:r>
          </a:p>
          <a:p>
            <a:pPr>
              <a:buNone/>
            </a:pPr>
            <a:r>
              <a:rPr lang="en-US" b="1" i="1" dirty="0">
                <a:solidFill>
                  <a:schemeClr val="tx1"/>
                </a:solidFill>
              </a:rPr>
              <a:t>Ensuring data accuracy and consistency.</a:t>
            </a:r>
          </a:p>
          <a:p>
            <a:pPr algn="ctr"/>
            <a:endParaRPr lang="en-US" b="1" i="1" dirty="0">
              <a:solidFill>
                <a:schemeClr val="tx1"/>
              </a:solidFill>
            </a:endParaRPr>
          </a:p>
        </p:txBody>
      </p:sp>
      <p:sp>
        <p:nvSpPr>
          <p:cNvPr id="26" name="Arrow: Pentagon 25">
            <a:extLst>
              <a:ext uri="{FF2B5EF4-FFF2-40B4-BE49-F238E27FC236}">
                <a16:creationId xmlns:a16="http://schemas.microsoft.com/office/drawing/2014/main" id="{BFAA0EE5-33F0-E83A-6799-65D46E3BE78A}"/>
              </a:ext>
            </a:extLst>
          </p:cNvPr>
          <p:cNvSpPr/>
          <p:nvPr/>
        </p:nvSpPr>
        <p:spPr>
          <a:xfrm>
            <a:off x="559395" y="5144174"/>
            <a:ext cx="4959275" cy="817581"/>
          </a:xfrm>
          <a:prstGeom prst="homePlate">
            <a:avLst/>
          </a:prstGeom>
          <a:solidFill>
            <a:schemeClr val="accent6">
              <a:lumMod val="20000"/>
              <a:lumOff val="80000"/>
            </a:schemeClr>
          </a:solidFill>
          <a:ln>
            <a:solidFill>
              <a:srgbClr val="0479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endParaRPr lang="nn-NO" b="1" i="1" dirty="0">
              <a:solidFill>
                <a:schemeClr val="tx1"/>
              </a:solidFill>
            </a:endParaRPr>
          </a:p>
          <a:p>
            <a:pPr>
              <a:buNone/>
            </a:pPr>
            <a:r>
              <a:rPr lang="nn-NO" b="1" i="1" dirty="0">
                <a:solidFill>
                  <a:schemeClr val="tx1"/>
                </a:solidFill>
              </a:rPr>
              <a:t>Data Modeling &amp; Schema</a:t>
            </a:r>
          </a:p>
          <a:p>
            <a:pPr>
              <a:buNone/>
            </a:pPr>
            <a:r>
              <a:rPr lang="nn-NO" b="1" i="1" dirty="0">
                <a:solidFill>
                  <a:schemeClr val="tx1"/>
                </a:solidFill>
              </a:rPr>
              <a:t>Structuring data for optimal analysis.</a:t>
            </a:r>
          </a:p>
          <a:p>
            <a:pPr algn="ctr"/>
            <a:endParaRPr lang="en-US" b="1" i="1" dirty="0">
              <a:solidFill>
                <a:schemeClr val="tx1"/>
              </a:solidFill>
            </a:endParaRPr>
          </a:p>
        </p:txBody>
      </p:sp>
    </p:spTree>
    <p:extLst>
      <p:ext uri="{BB962C8B-B14F-4D97-AF65-F5344CB8AC3E}">
        <p14:creationId xmlns:p14="http://schemas.microsoft.com/office/powerpoint/2010/main" val="153851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0-#ppt_w/2"/>
                                          </p:val>
                                        </p:tav>
                                        <p:tav tm="100000">
                                          <p:val>
                                            <p:strVal val="#ppt_x"/>
                                          </p:val>
                                        </p:tav>
                                      </p:tavLst>
                                    </p:anim>
                                    <p:anim calcmode="lin" valueType="num">
                                      <p:cBhvr additive="base">
                                        <p:cTn id="3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0-#ppt_w/2"/>
                                          </p:val>
                                        </p:tav>
                                        <p:tav tm="100000">
                                          <p:val>
                                            <p:strVal val="#ppt_x"/>
                                          </p:val>
                                        </p:tav>
                                      </p:tavLst>
                                    </p:anim>
                                    <p:anim calcmode="lin" valueType="num">
                                      <p:cBhvr additive="base">
                                        <p:cTn id="3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0-#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0-#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9" grpId="0" animBg="1"/>
      <p:bldP spid="20" grpId="0" animBg="1"/>
      <p:bldP spid="21" grpId="0" animBg="1"/>
      <p:bldP spid="22" grpId="0" animBg="1"/>
      <p:bldP spid="24"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53E5E5-C319-4CAA-250B-6799691D25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TextBox 3">
            <a:extLst>
              <a:ext uri="{FF2B5EF4-FFF2-40B4-BE49-F238E27FC236}">
                <a16:creationId xmlns:a16="http://schemas.microsoft.com/office/drawing/2014/main" id="{92C6AD17-8149-50CF-7B92-4A8B76E6DCD1}"/>
              </a:ext>
            </a:extLst>
          </p:cNvPr>
          <p:cNvSpPr txBox="1"/>
          <p:nvPr/>
        </p:nvSpPr>
        <p:spPr>
          <a:xfrm>
            <a:off x="1526685" y="2333953"/>
            <a:ext cx="9658575" cy="584775"/>
          </a:xfrm>
          <a:prstGeom prst="rect">
            <a:avLst/>
          </a:prstGeom>
          <a:noFill/>
        </p:spPr>
        <p:txBody>
          <a:bodyPr wrap="square">
            <a:spAutoFit/>
          </a:bodyPr>
          <a:lstStyle/>
          <a:p>
            <a:pPr algn="ctr"/>
            <a:r>
              <a:rPr lang="en-US" sz="3200" dirty="0">
                <a:solidFill>
                  <a:schemeClr val="tx1"/>
                </a:solidFill>
              </a:rPr>
              <a:t>Sourcing the Foundation</a:t>
            </a:r>
          </a:p>
        </p:txBody>
      </p:sp>
      <p:sp>
        <p:nvSpPr>
          <p:cNvPr id="6" name="TextBox 5">
            <a:extLst>
              <a:ext uri="{FF2B5EF4-FFF2-40B4-BE49-F238E27FC236}">
                <a16:creationId xmlns:a16="http://schemas.microsoft.com/office/drawing/2014/main" id="{3C69E554-8268-22D9-A495-B3ED9D974002}"/>
              </a:ext>
            </a:extLst>
          </p:cNvPr>
          <p:cNvSpPr txBox="1"/>
          <p:nvPr/>
        </p:nvSpPr>
        <p:spPr>
          <a:xfrm>
            <a:off x="1721223" y="3346457"/>
            <a:ext cx="9076764" cy="1569660"/>
          </a:xfrm>
          <a:prstGeom prst="rect">
            <a:avLst/>
          </a:prstGeom>
          <a:noFill/>
        </p:spPr>
        <p:txBody>
          <a:bodyPr wrap="square">
            <a:spAutoFit/>
          </a:bodyPr>
          <a:lstStyle/>
          <a:p>
            <a:r>
              <a:rPr lang="en-US" sz="2400" dirty="0"/>
              <a:t>Our analysis is based on a comprehensive dataset sourced from </a:t>
            </a:r>
            <a:r>
              <a:rPr lang="en-US" sz="2400" b="1" dirty="0"/>
              <a:t>Kaggle</a:t>
            </a:r>
            <a:r>
              <a:rPr lang="en-US" sz="2400" dirty="0"/>
              <a:t>, which provided reliable and diverse operational data essential for conducting accurate and meaningful downtime analysis.</a:t>
            </a:r>
          </a:p>
        </p:txBody>
      </p:sp>
      <p:sp>
        <p:nvSpPr>
          <p:cNvPr id="3" name="TextBox 2">
            <a:extLst>
              <a:ext uri="{FF2B5EF4-FFF2-40B4-BE49-F238E27FC236}">
                <a16:creationId xmlns:a16="http://schemas.microsoft.com/office/drawing/2014/main" id="{DFA32875-D365-565E-CE25-E10BA988C45E}"/>
              </a:ext>
            </a:extLst>
          </p:cNvPr>
          <p:cNvSpPr txBox="1"/>
          <p:nvPr/>
        </p:nvSpPr>
        <p:spPr>
          <a:xfrm>
            <a:off x="3429444" y="1357107"/>
            <a:ext cx="5853059" cy="1015663"/>
          </a:xfrm>
          <a:prstGeom prst="rect">
            <a:avLst/>
          </a:prstGeom>
          <a:noFill/>
        </p:spPr>
        <p:txBody>
          <a:bodyPr wrap="square">
            <a:spAutoFit/>
          </a:bodyPr>
          <a:lstStyle/>
          <a:p>
            <a:r>
              <a:rPr lang="en-US" sz="6000" b="1" dirty="0">
                <a:solidFill>
                  <a:srgbClr val="003EF4"/>
                </a:solidFill>
              </a:rPr>
              <a:t>Data Collection </a:t>
            </a:r>
          </a:p>
        </p:txBody>
      </p:sp>
    </p:spTree>
    <p:extLst>
      <p:ext uri="{BB962C8B-B14F-4D97-AF65-F5344CB8AC3E}">
        <p14:creationId xmlns:p14="http://schemas.microsoft.com/office/powerpoint/2010/main" val="301221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1637</TotalTime>
  <Words>1648</Words>
  <Application>Microsoft Office PowerPoint</Application>
  <PresentationFormat>Widescreen</PresentationFormat>
  <Paragraphs>247</Paragraphs>
  <Slides>26</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vt:lpstr>
      <vt:lpstr>Data 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Fayza Abdalmegeed</cp:lastModifiedBy>
  <cp:revision>6</cp:revision>
  <dcterms:created xsi:type="dcterms:W3CDTF">2024-03-14T10:03:54Z</dcterms:created>
  <dcterms:modified xsi:type="dcterms:W3CDTF">2025-12-06T19:40:58Z</dcterms:modified>
</cp:coreProperties>
</file>